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mp4" ContentType="video/mp4"/>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256" r:id="rId2"/>
    <p:sldId id="257" r:id="rId3"/>
    <p:sldId id="258" r:id="rId4"/>
    <p:sldId id="270" r:id="rId5"/>
    <p:sldId id="268" r:id="rId6"/>
    <p:sldId id="261" r:id="rId7"/>
    <p:sldId id="274" r:id="rId8"/>
    <p:sldId id="265" r:id="rId9"/>
    <p:sldId id="275" r:id="rId10"/>
    <p:sldId id="266" r:id="rId11"/>
    <p:sldId id="271" r:id="rId12"/>
    <p:sldId id="277" r:id="rId13"/>
    <p:sldId id="272" r:id="rId14"/>
    <p:sldId id="273" r:id="rId15"/>
    <p:sldId id="276" r:id="rId16"/>
    <p:sldId id="269" r:id="rId17"/>
    <p:sldId id="263" r:id="rId18"/>
    <p:sldId id="278" r:id="rId1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663300"/>
    <a:srgbClr val="008F2F"/>
    <a:srgbClr val="0028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5F196C-0DB2-46D8-A8E2-C2470F171018}" v="1" dt="2025-03-20T06:36:53.1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0733" autoAdjust="0"/>
  </p:normalViewPr>
  <p:slideViewPr>
    <p:cSldViewPr snapToGrid="0">
      <p:cViewPr varScale="1">
        <p:scale>
          <a:sx n="66" d="100"/>
          <a:sy n="66" d="100"/>
        </p:scale>
        <p:origin x="22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605970-E179-4BA3-B74C-39156D9557C7}" type="datetimeFigureOut">
              <a:rPr lang="de-DE" smtClean="0"/>
              <a:t>24.03.2025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AC710D-9652-4935-894C-150165AF1E30}" type="slidenum">
              <a:rPr lang="de-DE" smtClean="0"/>
              <a:t>‹Nr.›</a:t>
            </a:fld>
            <a:endParaRPr lang="de-DE"/>
          </a:p>
        </p:txBody>
      </p:sp>
    </p:spTree>
    <p:extLst>
      <p:ext uri="{BB962C8B-B14F-4D97-AF65-F5344CB8AC3E}">
        <p14:creationId xmlns:p14="http://schemas.microsoft.com/office/powerpoint/2010/main" val="2659089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seespiegel.org/wp-content/uploads/2023/11/Quagga-Muschel-beeinflusst-See_Web.jpg"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www.suedkurier.de/storage/image/0/3/8/1/13051830_shift-644x0-2048w_1ADkBR_iFjqjM.jpg"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invasivespeciescentre.ca/invasive-species/meet-the-species/fish-and-invertebrates/zebra-and-quagga-mussel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swissinfo.ch/content/wp-content/uploads/sites/13/2022/03/3f2a019c51ec37eb8cc880c383b0a695-quagga-data.jpg?ver=c0b4eb3d&amp;w=1920&amp;h=108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https://seespiegel.org/wp-content/uploads/2023/11/Quagga-Muschel-beeinflusst-See_Web.jpg</a:t>
            </a:r>
          </a:p>
          <a:p>
            <a:r>
              <a:rPr lang="de-DE" dirty="0">
                <a:hlinkClick r:id="rId3"/>
              </a:rPr>
              <a:t>Quagga-Muschel-beeinflusst-See_Web.jpg (2500×1700)</a:t>
            </a:r>
            <a:endParaRPr lang="de-DE" dirty="0"/>
          </a:p>
          <a:p>
            <a:endParaRPr lang="de-DE" dirty="0"/>
          </a:p>
          <a:p>
            <a:r>
              <a:rPr lang="de-DE" dirty="0">
                <a:hlinkClick r:id="rId4"/>
              </a:rPr>
              <a:t>13051830_shift-644x0-2048w_1ADkBR_iFjqjM.jpg (2048×1153)</a:t>
            </a:r>
            <a:r>
              <a:rPr lang="de-DE" dirty="0"/>
              <a:t> </a:t>
            </a:r>
            <a:r>
              <a:rPr lang="de-DE" b="0" i="0" dirty="0">
                <a:solidFill>
                  <a:srgbClr val="4B4B4D"/>
                </a:solidFill>
                <a:effectLst/>
                <a:latin typeface="Franklin Gothic"/>
              </a:rPr>
              <a:t>Tauch-Sport-Club Friedrichshafen / K.-H. </a:t>
            </a:r>
            <a:r>
              <a:rPr lang="de-DE" b="0" i="0" dirty="0" err="1">
                <a:solidFill>
                  <a:srgbClr val="4B4B4D"/>
                </a:solidFill>
                <a:effectLst/>
                <a:latin typeface="Franklin Gothic"/>
              </a:rPr>
              <a:t>Weltz</a:t>
            </a:r>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a:t>
            </a:fld>
            <a:endParaRPr lang="de-DE"/>
          </a:p>
        </p:txBody>
      </p:sp>
    </p:spTree>
    <p:extLst>
      <p:ext uri="{BB962C8B-B14F-4D97-AF65-F5344CB8AC3E}">
        <p14:creationId xmlns:p14="http://schemas.microsoft.com/office/powerpoint/2010/main" val="4027195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Muschel in den Schlagzeilen der Presse 2024. Beispiele dafür</a:t>
            </a:r>
          </a:p>
        </p:txBody>
      </p:sp>
      <p:sp>
        <p:nvSpPr>
          <p:cNvPr id="4" name="Foliennummernplatzhalter 3"/>
          <p:cNvSpPr>
            <a:spLocks noGrp="1"/>
          </p:cNvSpPr>
          <p:nvPr>
            <p:ph type="sldNum" sz="quarter" idx="5"/>
          </p:nvPr>
        </p:nvSpPr>
        <p:spPr/>
        <p:txBody>
          <a:bodyPr/>
          <a:lstStyle/>
          <a:p>
            <a:fld id="{82AC710D-9652-4935-894C-150165AF1E30}" type="slidenum">
              <a:rPr lang="de-DE" smtClean="0"/>
              <a:t>2</a:t>
            </a:fld>
            <a:endParaRPr lang="de-DE"/>
          </a:p>
        </p:txBody>
      </p:sp>
    </p:spTree>
    <p:extLst>
      <p:ext uri="{BB962C8B-B14F-4D97-AF65-F5344CB8AC3E}">
        <p14:creationId xmlns:p14="http://schemas.microsoft.com/office/powerpoint/2010/main" val="2206832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Was ist die </a:t>
            </a:r>
            <a:r>
              <a:rPr lang="de-DE" dirty="0" err="1"/>
              <a:t>quagga</a:t>
            </a:r>
            <a:r>
              <a:rPr lang="de-DE" dirty="0"/>
              <a:t> </a:t>
            </a:r>
            <a:r>
              <a:rPr lang="de-DE" dirty="0" err="1"/>
              <a:t>muschel</a:t>
            </a:r>
            <a:r>
              <a:rPr lang="de-DE" dirty="0"/>
              <a:t> </a:t>
            </a:r>
          </a:p>
          <a:p>
            <a:pPr marL="0" marR="0">
              <a:buNone/>
            </a:pPr>
            <a:r>
              <a:rPr lang="de-DE" sz="1800" dirty="0">
                <a:solidFill>
                  <a:srgbClr val="000000"/>
                </a:solidFill>
                <a:effectLst/>
                <a:latin typeface="Calibri" panose="020F0502020204030204" pitchFamily="34" charset="0"/>
              </a:rPr>
              <a:t>Namensgebung </a:t>
            </a:r>
            <a:r>
              <a:rPr lang="de-DE" sz="1800" b="1" dirty="0">
                <a:solidFill>
                  <a:srgbClr val="000000"/>
                </a:solidFill>
                <a:effectLst/>
                <a:latin typeface="Calibri" panose="020F0502020204030204" pitchFamily="34" charset="0"/>
              </a:rPr>
              <a:t>Quagga</a:t>
            </a:r>
            <a:r>
              <a:rPr lang="de-DE" sz="1800" dirty="0">
                <a:solidFill>
                  <a:srgbClr val="000000"/>
                </a:solidFill>
                <a:effectLst/>
                <a:latin typeface="Calibri" panose="020F0502020204030204" pitchFamily="34" charset="0"/>
              </a:rPr>
              <a:t>:    </a:t>
            </a:r>
          </a:p>
          <a:p>
            <a:pPr rtl="0" fontAlgn="ctr">
              <a:buFont typeface="Courier New" panose="02070309020205020404" pitchFamily="49" charset="0"/>
              <a:buChar char="o"/>
            </a:pPr>
            <a:r>
              <a:rPr lang="de-DE" sz="1800" dirty="0">
                <a:effectLst/>
                <a:latin typeface="Calibri" panose="020F0502020204030204" pitchFamily="34" charset="0"/>
              </a:rPr>
              <a:t>Die Muschel verdankt </a:t>
            </a:r>
            <a:r>
              <a:rPr lang="de-DE" sz="1800" dirty="0"/>
              <a:t>Ihren Namen den charakteristischen hell-dunklen Streifen auf ihrer Schale, die an das Fellmuster des ausgestorbenen Quaggas</a:t>
            </a:r>
            <a:endParaRPr lang="de-DE" sz="1800" dirty="0">
              <a:effectLst/>
              <a:latin typeface="Calibri" panose="020F0502020204030204" pitchFamily="34" charset="0"/>
            </a:endParaRPr>
          </a:p>
          <a:p>
            <a:endParaRPr lang="de-DE" dirty="0"/>
          </a:p>
          <a:p>
            <a:r>
              <a:rPr lang="de-DE" dirty="0"/>
              <a:t>Woher kommt sie? Ponto-kaspische Art</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Die Quagga-Muschel (Dreissena </a:t>
            </a:r>
            <a:r>
              <a:rPr lang="de-DE" dirty="0" err="1"/>
              <a:t>rostriformis</a:t>
            </a:r>
            <a:r>
              <a:rPr lang="de-DE" dirty="0"/>
              <a:t> bugensis) stammt ursprünglich aus den Zuflüssen des Schwarzen Meeres und breitet sich seit de 1940er über Flüsse aus.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3</a:t>
            </a:fld>
            <a:endParaRPr lang="de-DE"/>
          </a:p>
        </p:txBody>
      </p:sp>
    </p:spTree>
    <p:extLst>
      <p:ext uri="{BB962C8B-B14F-4D97-AF65-F5344CB8AC3E}">
        <p14:creationId xmlns:p14="http://schemas.microsoft.com/office/powerpoint/2010/main" val="396332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5</a:t>
            </a:fld>
            <a:endParaRPr lang="de-DE"/>
          </a:p>
        </p:txBody>
      </p:sp>
    </p:spTree>
    <p:extLst>
      <p:ext uri="{BB962C8B-B14F-4D97-AF65-F5344CB8AC3E}">
        <p14:creationId xmlns:p14="http://schemas.microsoft.com/office/powerpoint/2010/main" val="675627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Der Plauer See in Mecklenburg-Vorpommern ist Teil der Mecklenburgischen Seenplatte und ein bedeutendes Gewässer sowohl für den Tourismus als auch für die Fischerei. Wie in vielen anderen deutschen Seen wurde auch hier die Anwesenheit der Quagga-Muschel festgestellt. Ihre Ausbreitung erfolgt hauptsächlich durch den Transport von Booten und Ausrüstungen, an denen Muschellarven haften. Um eine weitere Verbreitung zu verhindern, ist es essenziell, Boote und Ausrüstungen vor dem Wechsel des Gewässers gründlich zu reinigen und zu trocknen.</a:t>
            </a:r>
          </a:p>
        </p:txBody>
      </p:sp>
      <p:sp>
        <p:nvSpPr>
          <p:cNvPr id="4" name="Foliennummernplatzhalter 3"/>
          <p:cNvSpPr>
            <a:spLocks noGrp="1"/>
          </p:cNvSpPr>
          <p:nvPr>
            <p:ph type="sldNum" sz="quarter" idx="5"/>
          </p:nvPr>
        </p:nvSpPr>
        <p:spPr/>
        <p:txBody>
          <a:bodyPr/>
          <a:lstStyle/>
          <a:p>
            <a:fld id="{82AC710D-9652-4935-894C-150165AF1E30}" type="slidenum">
              <a:rPr lang="de-DE" smtClean="0"/>
              <a:t>6</a:t>
            </a:fld>
            <a:endParaRPr lang="de-DE"/>
          </a:p>
        </p:txBody>
      </p:sp>
    </p:spTree>
    <p:extLst>
      <p:ext uri="{BB962C8B-B14F-4D97-AF65-F5344CB8AC3E}">
        <p14:creationId xmlns:p14="http://schemas.microsoft.com/office/powerpoint/2010/main" val="3180324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62D1C-7C09-601A-BE13-FFE8DBF6A14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000F96E-8C49-B0A7-F123-05822FFF86E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FE81E7-19A6-6776-B181-6471C1A891F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Im Gegensatz zur nahe verwandten Zebramuschel ist die Quagga-Muschel anpassungsfähiger und kann sowohl harte als auch weiche Substrate besiedeln. Sie kommt in Tiefen von bis zu 250 Metern vor und toleriert unterschiedliche Umweltbedingungen (höhere Toleranz gegenüber geringere Sauerstoffkonzentrationen, kältere Temperaturen und geringe Nahrungsangebote)</a:t>
            </a:r>
          </a:p>
          <a:p>
            <a:pPr>
              <a:buFont typeface="Arial" panose="020B0604020202020204" pitchFamily="34" charset="0"/>
              <a:buChar char="•"/>
            </a:pPr>
            <a:r>
              <a:rPr lang="en-US" sz="1200" dirty="0" err="1">
                <a:solidFill>
                  <a:schemeClr val="tx1"/>
                </a:solidFill>
              </a:rPr>
              <a:t>besiedelt</a:t>
            </a:r>
            <a:r>
              <a:rPr lang="en-US" sz="1200" dirty="0">
                <a:solidFill>
                  <a:schemeClr val="tx1"/>
                </a:solidFill>
              </a:rPr>
              <a:t> im </a:t>
            </a:r>
            <a:r>
              <a:rPr lang="en-US" sz="1200" dirty="0" err="1">
                <a:solidFill>
                  <a:schemeClr val="tx1"/>
                </a:solidFill>
              </a:rPr>
              <a:t>Gegensatz</a:t>
            </a:r>
            <a:r>
              <a:rPr lang="en-US" sz="1200" dirty="0">
                <a:solidFill>
                  <a:schemeClr val="tx1"/>
                </a:solidFill>
              </a:rPr>
              <a:t> </a:t>
            </a:r>
            <a:r>
              <a:rPr lang="en-US" sz="1200" dirty="0" err="1">
                <a:solidFill>
                  <a:schemeClr val="tx1"/>
                </a:solidFill>
              </a:rPr>
              <a:t>zu</a:t>
            </a:r>
            <a:r>
              <a:rPr lang="en-US" sz="1200" dirty="0">
                <a:solidFill>
                  <a:schemeClr val="tx1"/>
                </a:solidFill>
              </a:rPr>
              <a:t> </a:t>
            </a:r>
            <a:r>
              <a:rPr lang="en-US" sz="1200" dirty="0" err="1">
                <a:solidFill>
                  <a:schemeClr val="tx1"/>
                </a:solidFill>
              </a:rPr>
              <a:t>Wandermuschel</a:t>
            </a:r>
            <a:r>
              <a:rPr lang="en-US" sz="1200" dirty="0">
                <a:solidFill>
                  <a:schemeClr val="tx1"/>
                </a:solidFill>
              </a:rPr>
              <a:t> </a:t>
            </a:r>
            <a:r>
              <a:rPr lang="en-US" sz="1200" dirty="0" err="1">
                <a:solidFill>
                  <a:schemeClr val="tx1"/>
                </a:solidFill>
              </a:rPr>
              <a:t>auch</a:t>
            </a:r>
            <a:r>
              <a:rPr lang="en-US" sz="1200" dirty="0">
                <a:solidFill>
                  <a:schemeClr val="tx1"/>
                </a:solidFill>
              </a:rPr>
              <a:t> </a:t>
            </a:r>
            <a:r>
              <a:rPr lang="en-US" sz="1200" dirty="0" err="1">
                <a:solidFill>
                  <a:schemeClr val="tx1"/>
                </a:solidFill>
              </a:rPr>
              <a:t>sandige</a:t>
            </a:r>
            <a:r>
              <a:rPr lang="en-US" sz="1200" dirty="0">
                <a:solidFill>
                  <a:schemeClr val="tx1"/>
                </a:solidFill>
              </a:rPr>
              <a:t> </a:t>
            </a:r>
            <a:r>
              <a:rPr lang="en-US" sz="1200" dirty="0" err="1">
                <a:solidFill>
                  <a:schemeClr val="tx1"/>
                </a:solidFill>
              </a:rPr>
              <a:t>Böden</a:t>
            </a:r>
            <a:r>
              <a:rPr lang="en-US" sz="1200" dirty="0">
                <a:solidFill>
                  <a:schemeClr val="tx1"/>
                </a:solidFill>
              </a:rPr>
              <a:t> und </a:t>
            </a:r>
            <a:r>
              <a:rPr lang="en-US" sz="1200" dirty="0" err="1">
                <a:solidFill>
                  <a:schemeClr val="tx1"/>
                </a:solidFill>
              </a:rPr>
              <a:t>Tiefenzonen</a:t>
            </a:r>
            <a:r>
              <a:rPr lang="en-US" sz="1200"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Im Gegensatz zur nahe verwandten Zebramuschel ist die Quagga-Muschel anpassungsfähiger und kann sowohl harte als auch weiche Substrate besiedeln. Sie kommt in Tiefen von bis zu 250 Metern vor und toleriert unterschiedliche Umweltbedingungen</a:t>
            </a:r>
          </a:p>
          <a:p>
            <a:pPr>
              <a:buFont typeface="Arial" panose="020B0604020202020204" pitchFamily="34" charset="0"/>
              <a:buChar char="•"/>
            </a:pPr>
            <a:endParaRPr lang="de-DE" sz="1200" dirty="0">
              <a:solidFill>
                <a:schemeClr val="tx1"/>
              </a:solidFill>
            </a:endParaRPr>
          </a:p>
          <a:p>
            <a:r>
              <a:rPr lang="de-DE" b="1" dirty="0"/>
              <a:t>Verhalten und Lebensweise</a:t>
            </a:r>
            <a:endParaRPr lang="de-DE" dirty="0"/>
          </a:p>
          <a:p>
            <a:r>
              <a:rPr lang="de-DE" dirty="0"/>
              <a:t>Die Quagga-Muschel heftet sich mit Byssusfäden an verschiedenen Oberflächen fest, darunter Steine, Betonwände und sogar andere Muscheln. Sie ist getrenntgeschlechtlich und ihre Larven sind planktonisch, was ihre weite Verbreitung fördert. Durch ihre effiziente Filtrationsfähigkeit kann eine einzelne Muschel große Mengen Plankton aus dem Wasser filtern, was zu einer erhöhten Wassertransparenz führt.</a:t>
            </a:r>
          </a:p>
          <a:p>
            <a:endParaRPr lang="de-DE" dirty="0"/>
          </a:p>
        </p:txBody>
      </p:sp>
      <p:sp>
        <p:nvSpPr>
          <p:cNvPr id="4" name="Foliennummernplatzhalter 3">
            <a:extLst>
              <a:ext uri="{FF2B5EF4-FFF2-40B4-BE49-F238E27FC236}">
                <a16:creationId xmlns:a16="http://schemas.microsoft.com/office/drawing/2014/main" id="{FDD1CC36-8EE8-2D9C-9BF3-2800560ED133}"/>
              </a:ext>
            </a:extLst>
          </p:cNvPr>
          <p:cNvSpPr>
            <a:spLocks noGrp="1"/>
          </p:cNvSpPr>
          <p:nvPr>
            <p:ph type="sldNum" sz="quarter" idx="5"/>
          </p:nvPr>
        </p:nvSpPr>
        <p:spPr/>
        <p:txBody>
          <a:bodyPr/>
          <a:lstStyle/>
          <a:p>
            <a:fld id="{82AC710D-9652-4935-894C-150165AF1E30}" type="slidenum">
              <a:rPr lang="de-DE" smtClean="0"/>
              <a:t>7</a:t>
            </a:fld>
            <a:endParaRPr lang="de-DE"/>
          </a:p>
        </p:txBody>
      </p:sp>
    </p:spTree>
    <p:extLst>
      <p:ext uri="{BB962C8B-B14F-4D97-AF65-F5344CB8AC3E}">
        <p14:creationId xmlns:p14="http://schemas.microsoft.com/office/powerpoint/2010/main" val="1634114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Erkennen der Muschel</a:t>
            </a:r>
          </a:p>
          <a:p>
            <a:r>
              <a:rPr lang="de-DE" dirty="0"/>
              <a:t>Vergleich zur Zebramuschel</a:t>
            </a:r>
          </a:p>
          <a:p>
            <a:r>
              <a:rPr lang="de-DE" dirty="0">
                <a:hlinkClick r:id="rId3"/>
              </a:rPr>
              <a:t>Zebra and Quagga </a:t>
            </a:r>
            <a:r>
              <a:rPr lang="de-DE" dirty="0" err="1">
                <a:hlinkClick r:id="rId3"/>
              </a:rPr>
              <a:t>Mussels</a:t>
            </a:r>
            <a:r>
              <a:rPr lang="de-DE" dirty="0">
                <a:hlinkClick r:id="rId3"/>
              </a:rPr>
              <a:t> – Profile | Invasive Species </a:t>
            </a:r>
            <a:r>
              <a:rPr lang="de-DE" dirty="0" err="1">
                <a:hlinkClick r:id="rId3"/>
              </a:rPr>
              <a:t>Centre</a:t>
            </a:r>
            <a:endParaRPr lang="de-DE" dirty="0"/>
          </a:p>
          <a:p>
            <a:r>
              <a:rPr lang="de-DE" dirty="0"/>
              <a:t>https://www.canr.msu.edu/contentAsset/image/22624cd5-1364-4a91-9d36-398be3749f27/fileAsset/filter/Resize,Jpeg/resize_w/750/jpeg_q/80</a:t>
            </a:r>
          </a:p>
          <a:p>
            <a:endParaRPr lang="de-DE" dirty="0"/>
          </a:p>
          <a:p>
            <a:pPr algn="l">
              <a:buFont typeface="+mj-lt"/>
              <a:buAutoNum type="arabicPeriod"/>
            </a:pPr>
            <a:r>
              <a:rPr lang="de-DE" b="1" i="0" dirty="0">
                <a:solidFill>
                  <a:srgbClr val="242424"/>
                </a:solidFill>
                <a:effectLst/>
                <a:latin typeface="Segoe UI" panose="020B0502040204020203" pitchFamily="34" charset="0"/>
              </a:rPr>
              <a:t>Form</a:t>
            </a:r>
            <a:r>
              <a:rPr lang="de-DE" b="0" i="0" dirty="0">
                <a:solidFill>
                  <a:srgbClr val="242424"/>
                </a:solidFill>
                <a:effectLst/>
                <a:latin typeface="Segoe UI" panose="020B0502040204020203" pitchFamily="34" charset="0"/>
              </a:rPr>
              <a:t>: Die Quaggamuschel ist konvex und hat einen seitlich abgerundeten Kiel, während die Zebramuschel flach-konkav mit einem seitlichen Kiel ist</a:t>
            </a:r>
          </a:p>
          <a:p>
            <a:pPr algn="l">
              <a:buFont typeface="+mj-lt"/>
              <a:buAutoNum type="arabicPeriod"/>
            </a:pPr>
            <a:r>
              <a:rPr lang="de-DE" b="1" i="0" dirty="0">
                <a:solidFill>
                  <a:srgbClr val="242424"/>
                </a:solidFill>
                <a:effectLst/>
                <a:latin typeface="Segoe UI" panose="020B0502040204020203" pitchFamily="34" charset="0"/>
              </a:rPr>
              <a:t>Stabilität</a:t>
            </a:r>
            <a:r>
              <a:rPr lang="de-DE" b="0" i="0" dirty="0">
                <a:solidFill>
                  <a:srgbClr val="242424"/>
                </a:solidFill>
                <a:effectLst/>
                <a:latin typeface="Segoe UI" panose="020B0502040204020203" pitchFamily="34" charset="0"/>
              </a:rPr>
              <a:t>: Wenn man die Quaggamuschel auf ihre Unterseite stellt, kippt sie um, während die Zebramuschel stabiler steht</a:t>
            </a:r>
          </a:p>
          <a:p>
            <a:pPr algn="l">
              <a:buFont typeface="+mj-lt"/>
              <a:buAutoNum type="arabicPeriod"/>
            </a:pPr>
            <a:r>
              <a:rPr lang="de-DE" b="1" i="0" dirty="0">
                <a:solidFill>
                  <a:srgbClr val="242424"/>
                </a:solidFill>
                <a:effectLst/>
                <a:latin typeface="Segoe UI" panose="020B0502040204020203" pitchFamily="34" charset="0"/>
              </a:rPr>
              <a:t>Muster</a:t>
            </a:r>
            <a:r>
              <a:rPr lang="de-DE" b="0" i="0" dirty="0">
                <a:solidFill>
                  <a:srgbClr val="242424"/>
                </a:solidFill>
                <a:effectLst/>
                <a:latin typeface="Segoe UI" panose="020B0502040204020203" pitchFamily="34" charset="0"/>
              </a:rPr>
              <a:t>: Die Zebramuschel hat oft ein typisches Zickzack-Muster, das bei der Quaggamuschel seltener vorkommt</a:t>
            </a:r>
          </a:p>
          <a:p>
            <a:pPr algn="l">
              <a:buFont typeface="+mj-lt"/>
              <a:buAutoNum type="arabicPeriod"/>
            </a:pPr>
            <a:r>
              <a:rPr lang="de-DE" b="1" i="0" dirty="0">
                <a:solidFill>
                  <a:srgbClr val="242424"/>
                </a:solidFill>
                <a:effectLst/>
                <a:latin typeface="Segoe UI" panose="020B0502040204020203" pitchFamily="34" charset="0"/>
              </a:rPr>
              <a:t>Lebensraum</a:t>
            </a:r>
            <a:r>
              <a:rPr lang="de-DE" b="0" i="0" dirty="0">
                <a:solidFill>
                  <a:srgbClr val="242424"/>
                </a:solidFill>
                <a:effectLst/>
                <a:latin typeface="Segoe UI" panose="020B0502040204020203" pitchFamily="34" charset="0"/>
              </a:rPr>
              <a:t>: Die Quaggamuschel besiedelt sowohl harten Untergrund als auch weichen Seeboden bis in große Tiefen, während die Zebramuschel hauptsächlich auf hartem Untergrund lebt</a:t>
            </a:r>
          </a:p>
          <a:p>
            <a:endParaRPr lang="de-DE" dirty="0"/>
          </a:p>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8</a:t>
            </a:fld>
            <a:endParaRPr lang="de-DE"/>
          </a:p>
        </p:txBody>
      </p:sp>
    </p:spTree>
    <p:extLst>
      <p:ext uri="{BB962C8B-B14F-4D97-AF65-F5344CB8AC3E}">
        <p14:creationId xmlns:p14="http://schemas.microsoft.com/office/powerpoint/2010/main" val="1046579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buFont typeface="Arial" panose="020B0604020202020204" pitchFamily="34" charset="0"/>
              <a:buChar char="•"/>
            </a:pPr>
            <a:r>
              <a:rPr lang="de-DE" sz="1600" u="sng" dirty="0"/>
              <a:t>Zunahme der Sichttiefe</a:t>
            </a:r>
          </a:p>
          <a:p>
            <a:pPr marL="742950" lvl="1" indent="-285750">
              <a:buFont typeface="Arial" panose="020B0604020202020204" pitchFamily="34" charset="0"/>
              <a:buChar char="•"/>
            </a:pPr>
            <a:r>
              <a:rPr lang="de-DE" sz="1600" dirty="0"/>
              <a:t>Filteraktivität der Muscheln + Rückgang des Planktons</a:t>
            </a:r>
            <a:br>
              <a:rPr lang="de-DE" sz="1600" dirty="0"/>
            </a:br>
            <a:r>
              <a:rPr lang="de-DE" sz="1600" dirty="0">
                <a:sym typeface="Wingdings" panose="05000000000000000000" pitchFamily="2" charset="2"/>
              </a:rPr>
              <a:t> Erhöhung der Sichttiefe</a:t>
            </a:r>
            <a:br>
              <a:rPr lang="de-DE" sz="1600" dirty="0">
                <a:sym typeface="Wingdings" panose="05000000000000000000" pitchFamily="2" charset="2"/>
              </a:rPr>
            </a:br>
            <a:r>
              <a:rPr lang="de-DE" sz="1600" dirty="0">
                <a:sym typeface="Wingdings" panose="05000000000000000000" pitchFamily="2" charset="2"/>
              </a:rPr>
              <a:t> Begünstigung Makrophyten durch bessere Lichtverfügbarkeit</a:t>
            </a:r>
            <a:endParaRPr lang="de-DE" sz="1600" u="sng" dirty="0"/>
          </a:p>
          <a:p>
            <a:pPr marL="285750" indent="-285750">
              <a:buFont typeface="Arial" panose="020B0604020202020204" pitchFamily="34" charset="0"/>
              <a:buChar char="•"/>
            </a:pPr>
            <a:r>
              <a:rPr lang="de-DE" sz="1600" u="sng" dirty="0"/>
              <a:t>Rückgang des Planktons</a:t>
            </a:r>
          </a:p>
          <a:p>
            <a:pPr marL="742950" lvl="1" indent="-285750">
              <a:buFont typeface="Arial" panose="020B0604020202020204" pitchFamily="34" charset="0"/>
              <a:buChar char="•"/>
            </a:pPr>
            <a:r>
              <a:rPr lang="de-DE" sz="1600" dirty="0"/>
              <a:t>Hohe Besiedlungsdichte + hohe Filtrationsleistung = Nahrungskonkurrenz zw. Dreikantmuscheln</a:t>
            </a:r>
            <a:br>
              <a:rPr lang="de-DE" sz="1600" dirty="0"/>
            </a:br>
            <a:r>
              <a:rPr lang="de-DE" sz="1600" dirty="0">
                <a:sym typeface="Wingdings" panose="05000000000000000000" pitchFamily="2" charset="2"/>
              </a:rPr>
              <a:t> Rückgang der Phytoplankton-Biomasse</a:t>
            </a:r>
            <a:br>
              <a:rPr lang="de-DE" sz="1600" dirty="0">
                <a:sym typeface="Wingdings" panose="05000000000000000000" pitchFamily="2" charset="2"/>
              </a:rPr>
            </a:br>
            <a:r>
              <a:rPr lang="de-DE" sz="1600" dirty="0">
                <a:sym typeface="Wingdings" panose="05000000000000000000" pitchFamily="2" charset="2"/>
              </a:rPr>
              <a:t>Abnahme der Zooplankton-Dichte und –Biomasse</a:t>
            </a:r>
          </a:p>
          <a:p>
            <a:pPr marL="285750" indent="-285750">
              <a:buFont typeface="Arial" panose="020B0604020202020204" pitchFamily="34" charset="0"/>
              <a:buChar char="•"/>
            </a:pPr>
            <a:r>
              <a:rPr lang="de-DE" sz="1600" u="sng" dirty="0"/>
              <a:t>Nährstoffzunahme am Seegrund und –</a:t>
            </a:r>
            <a:r>
              <a:rPr lang="de-DE" sz="1600" u="sng" dirty="0" err="1"/>
              <a:t>abnahme</a:t>
            </a:r>
            <a:r>
              <a:rPr lang="de-DE" sz="1600" u="sng" dirty="0"/>
              <a:t> im Freiwasser</a:t>
            </a:r>
          </a:p>
          <a:p>
            <a:pPr marL="742950" lvl="1" indent="-285750">
              <a:buFont typeface="Arial" panose="020B0604020202020204" pitchFamily="34" charset="0"/>
              <a:buChar char="•"/>
            </a:pPr>
            <a:r>
              <a:rPr lang="de-DE" sz="1600" dirty="0"/>
              <a:t>Filtration des Freiwasser </a:t>
            </a:r>
            <a:r>
              <a:rPr lang="de-DE" sz="1600" dirty="0">
                <a:sym typeface="Wingdings" panose="05000000000000000000" pitchFamily="2" charset="2"/>
              </a:rPr>
              <a:t> Abnahme Phosphorgehalt und Produktivität</a:t>
            </a:r>
          </a:p>
          <a:p>
            <a:pPr marL="742950" lvl="1" indent="-285750">
              <a:buFont typeface="Arial" panose="020B0604020202020204" pitchFamily="34" charset="0"/>
              <a:buChar char="•"/>
            </a:pPr>
            <a:r>
              <a:rPr lang="de-DE" sz="1600" dirty="0"/>
              <a:t>Bodennahe Ausscheidungen </a:t>
            </a:r>
            <a:r>
              <a:rPr lang="de-DE" sz="1600" dirty="0">
                <a:sym typeface="Wingdings" panose="05000000000000000000" pitchFamily="2" charset="2"/>
              </a:rPr>
              <a:t> Zunahme Phosphor in Ufernähe und am Seegrund</a:t>
            </a:r>
            <a:endParaRPr lang="de-DE" sz="1600" dirty="0"/>
          </a:p>
          <a:p>
            <a:pPr marL="285750" indent="-285750">
              <a:buFont typeface="Arial" panose="020B0604020202020204" pitchFamily="34" charset="0"/>
              <a:buChar char="•"/>
            </a:pPr>
            <a:r>
              <a:rPr lang="de-DE" sz="1600" u="sng" dirty="0"/>
              <a:t>Veränderungen der Artengemeinschaften</a:t>
            </a:r>
          </a:p>
          <a:p>
            <a:pPr marL="742950" lvl="1" indent="-285750">
              <a:buFont typeface="Arial" panose="020B0604020202020204" pitchFamily="34" charset="0"/>
              <a:buChar char="•"/>
            </a:pPr>
            <a:r>
              <a:rPr lang="de-DE" sz="1600" dirty="0"/>
              <a:t>Ausgedehnte Muschelbänke + </a:t>
            </a:r>
            <a:r>
              <a:rPr lang="de-DE" sz="1600" dirty="0" err="1"/>
              <a:t>Schillablagerungen</a:t>
            </a:r>
            <a:r>
              <a:rPr lang="de-DE" sz="1600" dirty="0"/>
              <a:t> </a:t>
            </a:r>
            <a:r>
              <a:rPr lang="de-DE" sz="1600" dirty="0">
                <a:sym typeface="Wingdings" panose="05000000000000000000" pitchFamily="2" charset="2"/>
              </a:rPr>
              <a:t>= starke Veränderung des Seebodens</a:t>
            </a:r>
            <a:br>
              <a:rPr lang="de-DE" sz="1600" dirty="0">
                <a:sym typeface="Wingdings" panose="05000000000000000000" pitchFamily="2" charset="2"/>
              </a:rPr>
            </a:br>
            <a:r>
              <a:rPr lang="de-DE" sz="1600" dirty="0">
                <a:sym typeface="Wingdings" panose="05000000000000000000" pitchFamily="2" charset="2"/>
              </a:rPr>
              <a:t> Bildung neuer Habitate, die Siedlungsräume für Organismen bieten</a:t>
            </a:r>
            <a:br>
              <a:rPr lang="de-DE" sz="1600" dirty="0">
                <a:sym typeface="Wingdings" panose="05000000000000000000" pitchFamily="2" charset="2"/>
              </a:rPr>
            </a:br>
            <a:r>
              <a:rPr lang="de-DE" sz="1600" dirty="0">
                <a:sym typeface="Wingdings" panose="05000000000000000000" pitchFamily="2" charset="2"/>
              </a:rPr>
              <a:t> Verlust von Mikrohabitaten + Anreicherung von org. Material am Seegrund</a:t>
            </a:r>
          </a:p>
          <a:p>
            <a:pPr marL="0" indent="0">
              <a:buFont typeface="Arial" panose="020B0604020202020204" pitchFamily="34" charset="0"/>
              <a:buNone/>
            </a:pPr>
            <a:r>
              <a:rPr lang="de-DE" sz="1600" u="sng" dirty="0">
                <a:sym typeface="Wingdings" panose="05000000000000000000" pitchFamily="2" charset="2"/>
              </a:rPr>
              <a:t>Veränderungen des Nahrungsnetzes</a:t>
            </a:r>
          </a:p>
          <a:p>
            <a:pPr marL="285750" indent="-285750">
              <a:buFont typeface="Arial" panose="020B0604020202020204" pitchFamily="34" charset="0"/>
              <a:buChar char="•"/>
            </a:pPr>
            <a:r>
              <a:rPr lang="de-DE" sz="1200" dirty="0">
                <a:solidFill>
                  <a:schemeClr val="tx1"/>
                </a:solidFill>
                <a:ea typeface="Times New Roman" panose="02020603050405020304" pitchFamily="18" charset="0"/>
                <a:cs typeface="Times New Roman" panose="02020603050405020304" pitchFamily="18" charset="0"/>
              </a:rPr>
              <a:t>n</a:t>
            </a:r>
            <a:r>
              <a:rPr lang="de-DE" sz="12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egative Auswirkungen auf heimische Muscheln durch Nahrungskonkurrenz und Biofouling </a:t>
            </a:r>
          </a:p>
          <a:p>
            <a:pPr marL="285750" indent="-285750">
              <a:buFont typeface="Arial" panose="020B0604020202020204" pitchFamily="34" charset="0"/>
              <a:buChar char="•"/>
            </a:pPr>
            <a:r>
              <a:rPr lang="de-DE" sz="12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Die Nahrungskette des Sees verändert sich, was eine Änderung des Fischbestandes bewirken kann</a:t>
            </a:r>
          </a:p>
          <a:p>
            <a:pPr marL="285750" indent="-285750">
              <a:buFont typeface="Arial" panose="020B0604020202020204" pitchFamily="34" charset="0"/>
              <a:buChar char="•"/>
            </a:pPr>
            <a:r>
              <a:rPr lang="de-DE" sz="12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erhöhtes Nahrungsangebot führt zu Anstieg überwinternder Wasservögel </a:t>
            </a:r>
          </a:p>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9</a:t>
            </a:fld>
            <a:endParaRPr lang="de-DE"/>
          </a:p>
        </p:txBody>
      </p:sp>
    </p:spTree>
    <p:extLst>
      <p:ext uri="{BB962C8B-B14F-4D97-AF65-F5344CB8AC3E}">
        <p14:creationId xmlns:p14="http://schemas.microsoft.com/office/powerpoint/2010/main" val="1875774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10</a:t>
            </a:fld>
            <a:endParaRPr lang="de-DE"/>
          </a:p>
        </p:txBody>
      </p:sp>
    </p:spTree>
    <p:extLst>
      <p:ext uri="{BB962C8B-B14F-4D97-AF65-F5344CB8AC3E}">
        <p14:creationId xmlns:p14="http://schemas.microsoft.com/office/powerpoint/2010/main" val="4004718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11</a:t>
            </a:fld>
            <a:endParaRPr lang="de-DE"/>
          </a:p>
        </p:txBody>
      </p:sp>
    </p:spTree>
    <p:extLst>
      <p:ext uri="{BB962C8B-B14F-4D97-AF65-F5344CB8AC3E}">
        <p14:creationId xmlns:p14="http://schemas.microsoft.com/office/powerpoint/2010/main" val="2548072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buFont typeface="Arial" panose="020B0604020202020204" pitchFamily="34" charset="0"/>
              <a:buChar char="•"/>
            </a:pPr>
            <a:r>
              <a:rPr lang="de-DE" sz="1200" dirty="0">
                <a:solidFill>
                  <a:schemeClr val="tx1"/>
                </a:solidFill>
                <a:ea typeface="Times New Roman" panose="02020603050405020304" pitchFamily="18" charset="0"/>
                <a:cs typeface="Times New Roman" panose="02020603050405020304" pitchFamily="18" charset="0"/>
              </a:rPr>
              <a:t>n</a:t>
            </a:r>
            <a:r>
              <a:rPr lang="de-DE" sz="1200" dirty="0">
                <a:solidFill>
                  <a:schemeClr val="tx1"/>
                </a:solidFill>
                <a:effectLst/>
                <a:ea typeface="Times New Roman" panose="02020603050405020304" pitchFamily="18" charset="0"/>
                <a:cs typeface="Times New Roman" panose="02020603050405020304" pitchFamily="18" charset="0"/>
              </a:rPr>
              <a:t>egative Auswirkungen auf heimische Muscheln durch Nahrungskonkurrenz und </a:t>
            </a:r>
            <a:r>
              <a:rPr lang="de-DE" sz="1200" dirty="0" err="1">
                <a:solidFill>
                  <a:schemeClr val="tx1"/>
                </a:solidFill>
                <a:effectLst/>
                <a:ea typeface="Times New Roman" panose="02020603050405020304" pitchFamily="18" charset="0"/>
                <a:cs typeface="Times New Roman" panose="02020603050405020304" pitchFamily="18" charset="0"/>
              </a:rPr>
              <a:t>Biofouling</a:t>
            </a:r>
            <a:r>
              <a:rPr lang="de-DE" sz="1200" dirty="0">
                <a:solidFill>
                  <a:schemeClr val="tx1"/>
                </a:solidFill>
                <a:effectLst/>
                <a:ea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de-DE" sz="1200" dirty="0">
                <a:solidFill>
                  <a:schemeClr val="tx1"/>
                </a:solidFill>
                <a:effectLst/>
                <a:ea typeface="Times New Roman" panose="02020603050405020304" pitchFamily="18" charset="0"/>
                <a:cs typeface="Times New Roman" panose="02020603050405020304" pitchFamily="18" charset="0"/>
              </a:rPr>
              <a:t>erhöhtes Nahrungsangebot führt zu Anstieg überwinternder Wasservögel </a:t>
            </a:r>
          </a:p>
          <a:p>
            <a:pPr marL="285750" indent="-285750">
              <a:buFont typeface="Arial" panose="020B0604020202020204" pitchFamily="34" charset="0"/>
              <a:buChar char="•"/>
            </a:pPr>
            <a:r>
              <a:rPr lang="de-DE" sz="1200" dirty="0">
                <a:solidFill>
                  <a:schemeClr val="tx1"/>
                </a:solidFill>
                <a:ea typeface="Times New Roman" panose="02020603050405020304" pitchFamily="18" charset="0"/>
                <a:cs typeface="Times New Roman" panose="02020603050405020304" pitchFamily="18" charset="0"/>
              </a:rPr>
              <a:t>in wenigen Jahren zu bedeutender Nahrungsquelle für beinahe alle heimischen Fischarten geworden</a:t>
            </a:r>
          </a:p>
          <a:p>
            <a:pPr marL="285750" indent="-285750">
              <a:buFont typeface="Arial" panose="020B0604020202020204" pitchFamily="34" charset="0"/>
              <a:buChar char="•"/>
            </a:pPr>
            <a:r>
              <a:rPr lang="de-DE" sz="1200" dirty="0">
                <a:solidFill>
                  <a:schemeClr val="tx1"/>
                </a:solidFill>
                <a:ea typeface="Times New Roman" panose="02020603050405020304" pitchFamily="18" charset="0"/>
                <a:cs typeface="Times New Roman" panose="02020603050405020304" pitchFamily="18" charset="0"/>
              </a:rPr>
              <a:t>Aber: Nahrungsrelevanz für wirtschaftlich bedeutende Felchen (</a:t>
            </a:r>
            <a:r>
              <a:rPr lang="de-DE" sz="1200" i="1" dirty="0" err="1">
                <a:solidFill>
                  <a:schemeClr val="tx1"/>
                </a:solidFill>
                <a:ea typeface="Times New Roman" panose="02020603050405020304" pitchFamily="18" charset="0"/>
                <a:cs typeface="Times New Roman" panose="02020603050405020304" pitchFamily="18" charset="0"/>
              </a:rPr>
              <a:t>Coregonus</a:t>
            </a:r>
            <a:r>
              <a:rPr lang="de-DE" sz="1200" dirty="0">
                <a:solidFill>
                  <a:schemeClr val="tx1"/>
                </a:solidFill>
                <a:ea typeface="Times New Roman" panose="02020603050405020304" pitchFamily="18" charset="0"/>
                <a:cs typeface="Times New Roman" panose="02020603050405020304" pitchFamily="18" charset="0"/>
              </a:rPr>
              <a:t> </a:t>
            </a:r>
            <a:r>
              <a:rPr lang="de-DE" sz="1200" dirty="0" err="1">
                <a:solidFill>
                  <a:schemeClr val="tx1"/>
                </a:solidFill>
                <a:ea typeface="Times New Roman" panose="02020603050405020304" pitchFamily="18" charset="0"/>
                <a:cs typeface="Times New Roman" panose="02020603050405020304" pitchFamily="18" charset="0"/>
              </a:rPr>
              <a:t>spp</a:t>
            </a:r>
            <a:r>
              <a:rPr lang="de-DE" sz="1200" dirty="0">
                <a:solidFill>
                  <a:schemeClr val="tx1"/>
                </a:solidFill>
                <a:ea typeface="Times New Roman" panose="02020603050405020304" pitchFamily="18" charset="0"/>
                <a:cs typeface="Times New Roman" panose="02020603050405020304" pitchFamily="18" charset="0"/>
              </a:rPr>
              <a:t>.) eher gering</a:t>
            </a:r>
          </a:p>
          <a:p>
            <a:pPr marL="0" indent="0"/>
            <a:r>
              <a:rPr lang="de-DE" sz="1200" dirty="0">
                <a:solidFill>
                  <a:schemeClr val="tx1"/>
                </a:solidFill>
                <a:effectLst/>
                <a:ea typeface="Times New Roman" panose="02020603050405020304" pitchFamily="18" charset="0"/>
                <a:cs typeface="Times New Roman" panose="02020603050405020304" pitchFamily="18" charset="0"/>
              </a:rPr>
              <a:t>Bei zunehmender Muscheldichte &amp; resultierender Zooplankton Abnahme: </a:t>
            </a:r>
          </a:p>
          <a:p>
            <a:pPr marL="285750" indent="-285750">
              <a:buFont typeface="Arial" panose="020B0604020202020204" pitchFamily="34" charset="0"/>
              <a:buChar char="•"/>
            </a:pPr>
            <a:r>
              <a:rPr lang="de-DE" sz="1200" dirty="0">
                <a:solidFill>
                  <a:schemeClr val="tx1"/>
                </a:solidFill>
                <a:ea typeface="Times New Roman" panose="02020603050405020304" pitchFamily="18" charset="0"/>
                <a:cs typeface="Times New Roman" panose="02020603050405020304" pitchFamily="18" charset="0"/>
              </a:rPr>
              <a:t>Zwang zur erhöhten Aufnahme von Muscheln durch </a:t>
            </a:r>
            <a:r>
              <a:rPr lang="de-DE" sz="1200" dirty="0">
                <a:solidFill>
                  <a:schemeClr val="tx1"/>
                </a:solidFill>
                <a:effectLst/>
                <a:ea typeface="Times New Roman" panose="02020603050405020304" pitchFamily="18" charset="0"/>
                <a:cs typeface="Times New Roman" panose="02020603050405020304" pitchFamily="18" charset="0"/>
              </a:rPr>
              <a:t>benthische und pelagische Fische</a:t>
            </a:r>
          </a:p>
          <a:p>
            <a:pPr marL="285750" indent="-285750">
              <a:buFont typeface="Arial" panose="020B0604020202020204" pitchFamily="34" charset="0"/>
              <a:buChar char="•"/>
            </a:pPr>
            <a:r>
              <a:rPr lang="de-DE" sz="1200" dirty="0">
                <a:solidFill>
                  <a:schemeClr val="tx1"/>
                </a:solidFill>
                <a:effectLst/>
                <a:ea typeface="Times New Roman" panose="02020603050405020304" pitchFamily="18" charset="0"/>
                <a:cs typeface="Times New Roman" panose="02020603050405020304" pitchFamily="18" charset="0"/>
              </a:rPr>
              <a:t>schwerwiegende negative Auswirkungen auf Wachstum und Rekrutierung wahrscheinlich</a:t>
            </a:r>
          </a:p>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12</a:t>
            </a:fld>
            <a:endParaRPr lang="de-DE"/>
          </a:p>
        </p:txBody>
      </p:sp>
    </p:spTree>
    <p:extLst>
      <p:ext uri="{BB962C8B-B14F-4D97-AF65-F5344CB8AC3E}">
        <p14:creationId xmlns:p14="http://schemas.microsoft.com/office/powerpoint/2010/main" val="3789121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Beispiel,  See mit </a:t>
            </a:r>
            <a:r>
              <a:rPr lang="de-DE" dirty="0" err="1"/>
              <a:t>Dreissena</a:t>
            </a:r>
            <a:r>
              <a:rPr lang="de-DE" dirty="0"/>
              <a:t> besiedelten Tieren </a:t>
            </a:r>
          </a:p>
        </p:txBody>
      </p:sp>
      <p:sp>
        <p:nvSpPr>
          <p:cNvPr id="4" name="Foliennummernplatzhalter 3"/>
          <p:cNvSpPr>
            <a:spLocks noGrp="1"/>
          </p:cNvSpPr>
          <p:nvPr>
            <p:ph type="sldNum" sz="quarter" idx="5"/>
          </p:nvPr>
        </p:nvSpPr>
        <p:spPr/>
        <p:txBody>
          <a:bodyPr/>
          <a:lstStyle/>
          <a:p>
            <a:fld id="{82AC710D-9652-4935-894C-150165AF1E30}" type="slidenum">
              <a:rPr lang="de-DE" smtClean="0"/>
              <a:t>13</a:t>
            </a:fld>
            <a:endParaRPr lang="de-DE"/>
          </a:p>
        </p:txBody>
      </p:sp>
    </p:spTree>
    <p:extLst>
      <p:ext uri="{BB962C8B-B14F-4D97-AF65-F5344CB8AC3E}">
        <p14:creationId xmlns:p14="http://schemas.microsoft.com/office/powerpoint/2010/main" val="2454065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15</a:t>
            </a:fld>
            <a:endParaRPr lang="de-DE"/>
          </a:p>
        </p:txBody>
      </p:sp>
    </p:spTree>
    <p:extLst>
      <p:ext uri="{BB962C8B-B14F-4D97-AF65-F5344CB8AC3E}">
        <p14:creationId xmlns:p14="http://schemas.microsoft.com/office/powerpoint/2010/main" val="1041155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hlinkClick r:id="rId3"/>
              </a:rPr>
              <a:t>3f2a019c51ec37eb8cc880c383b0a695-quagga-data.jpg (1920×1200)</a:t>
            </a:r>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16</a:t>
            </a:fld>
            <a:endParaRPr lang="de-DE"/>
          </a:p>
        </p:txBody>
      </p:sp>
    </p:spTree>
    <p:extLst>
      <p:ext uri="{BB962C8B-B14F-4D97-AF65-F5344CB8AC3E}">
        <p14:creationId xmlns:p14="http://schemas.microsoft.com/office/powerpoint/2010/main" val="1429322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Vielen Dank für Ihre Aufmerksamkeit.</a:t>
            </a:r>
          </a:p>
          <a:p>
            <a:endParaRPr lang="de-DE" dirty="0"/>
          </a:p>
        </p:txBody>
      </p:sp>
      <p:sp>
        <p:nvSpPr>
          <p:cNvPr id="4" name="Foliennummernplatzhalter 3"/>
          <p:cNvSpPr>
            <a:spLocks noGrp="1"/>
          </p:cNvSpPr>
          <p:nvPr>
            <p:ph type="sldNum" sz="quarter" idx="5"/>
          </p:nvPr>
        </p:nvSpPr>
        <p:spPr/>
        <p:txBody>
          <a:bodyPr/>
          <a:lstStyle/>
          <a:p>
            <a:fld id="{82AC710D-9652-4935-894C-150165AF1E30}" type="slidenum">
              <a:rPr lang="de-DE" smtClean="0"/>
              <a:t>17</a:t>
            </a:fld>
            <a:endParaRPr lang="de-DE"/>
          </a:p>
        </p:txBody>
      </p:sp>
    </p:spTree>
    <p:extLst>
      <p:ext uri="{BB962C8B-B14F-4D97-AF65-F5344CB8AC3E}">
        <p14:creationId xmlns:p14="http://schemas.microsoft.com/office/powerpoint/2010/main" val="1842583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55F01-7E24-7649-666F-295D32E6D8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33ABBC5-EC7E-FFFE-B897-34475732911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FE5A346-10BE-923B-F39B-B90EE0953A7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t>https://invasivemusselcollaborative.net/management-control/control-methods/</a:t>
            </a:r>
            <a:endParaRPr lang="de-DE" dirty="0"/>
          </a:p>
        </p:txBody>
      </p:sp>
      <p:sp>
        <p:nvSpPr>
          <p:cNvPr id="4" name="Foliennummernplatzhalter 3">
            <a:extLst>
              <a:ext uri="{FF2B5EF4-FFF2-40B4-BE49-F238E27FC236}">
                <a16:creationId xmlns:a16="http://schemas.microsoft.com/office/drawing/2014/main" id="{35ED782C-7839-6CCB-241E-D16D74E0B386}"/>
              </a:ext>
            </a:extLst>
          </p:cNvPr>
          <p:cNvSpPr>
            <a:spLocks noGrp="1"/>
          </p:cNvSpPr>
          <p:nvPr>
            <p:ph type="sldNum" sz="quarter" idx="5"/>
          </p:nvPr>
        </p:nvSpPr>
        <p:spPr/>
        <p:txBody>
          <a:bodyPr/>
          <a:lstStyle/>
          <a:p>
            <a:fld id="{82AC710D-9652-4935-894C-150165AF1E30}" type="slidenum">
              <a:rPr lang="de-DE" smtClean="0"/>
              <a:t>18</a:t>
            </a:fld>
            <a:endParaRPr lang="de-DE"/>
          </a:p>
        </p:txBody>
      </p:sp>
    </p:spTree>
    <p:extLst>
      <p:ext uri="{BB962C8B-B14F-4D97-AF65-F5344CB8AC3E}">
        <p14:creationId xmlns:p14="http://schemas.microsoft.com/office/powerpoint/2010/main" val="3419694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AB9E0D-B42D-EA05-211F-966B652A10BE}"/>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1A567E44-A726-C1D6-0817-88598AECEA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BDDF19B8-BC4D-AA73-D932-606DD393E0F9}"/>
              </a:ext>
            </a:extLst>
          </p:cNvPr>
          <p:cNvSpPr>
            <a:spLocks noGrp="1"/>
          </p:cNvSpPr>
          <p:nvPr>
            <p:ph type="dt" sz="half" idx="10"/>
          </p:nvPr>
        </p:nvSpPr>
        <p:spPr/>
        <p:txBody>
          <a:bodyPr/>
          <a:lstStyle/>
          <a:p>
            <a:fld id="{E7CD9155-AFB8-4F67-8424-230AC6983FC3}" type="datetime1">
              <a:rPr lang="de-DE" smtClean="0"/>
              <a:t>24.03.2025</a:t>
            </a:fld>
            <a:endParaRPr lang="de-DE"/>
          </a:p>
        </p:txBody>
      </p:sp>
      <p:sp>
        <p:nvSpPr>
          <p:cNvPr id="5" name="Fußzeilenplatzhalter 4">
            <a:extLst>
              <a:ext uri="{FF2B5EF4-FFF2-40B4-BE49-F238E27FC236}">
                <a16:creationId xmlns:a16="http://schemas.microsoft.com/office/drawing/2014/main" id="{357D0ABD-DCB2-2FF1-1656-3E92E2D0CBE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77D6517-F0B3-41CF-0900-9662F9E435DE}"/>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3101015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ADD771-449B-FC44-5E8B-FD0BB0740306}"/>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F3C64854-0283-1A61-FA2D-2A3C32825AB4}"/>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D35178B-DA8A-1C0B-0CA8-6678D7D3A1D8}"/>
              </a:ext>
            </a:extLst>
          </p:cNvPr>
          <p:cNvSpPr>
            <a:spLocks noGrp="1"/>
          </p:cNvSpPr>
          <p:nvPr>
            <p:ph type="dt" sz="half" idx="10"/>
          </p:nvPr>
        </p:nvSpPr>
        <p:spPr/>
        <p:txBody>
          <a:bodyPr/>
          <a:lstStyle/>
          <a:p>
            <a:fld id="{A70548BA-7C3A-4439-8D16-CBA66BA64528}" type="datetime1">
              <a:rPr lang="de-DE" smtClean="0"/>
              <a:t>24.03.2025</a:t>
            </a:fld>
            <a:endParaRPr lang="de-DE"/>
          </a:p>
        </p:txBody>
      </p:sp>
      <p:sp>
        <p:nvSpPr>
          <p:cNvPr id="5" name="Fußzeilenplatzhalter 4">
            <a:extLst>
              <a:ext uri="{FF2B5EF4-FFF2-40B4-BE49-F238E27FC236}">
                <a16:creationId xmlns:a16="http://schemas.microsoft.com/office/drawing/2014/main" id="{B94163AA-E590-4058-56E2-D61157BD7D1A}"/>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CAA7832-FF9B-818A-3268-47BE24661E7E}"/>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378389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F53B5D-0A7B-6C06-0F56-9134256D1121}"/>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9707F59A-8F21-E9EF-D146-12DFF6CB0A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ED410019-290B-0DAD-3F4D-0F19C704855C}"/>
              </a:ext>
            </a:extLst>
          </p:cNvPr>
          <p:cNvSpPr>
            <a:spLocks noGrp="1"/>
          </p:cNvSpPr>
          <p:nvPr>
            <p:ph type="dt" sz="half" idx="10"/>
          </p:nvPr>
        </p:nvSpPr>
        <p:spPr/>
        <p:txBody>
          <a:bodyPr/>
          <a:lstStyle/>
          <a:p>
            <a:fld id="{9D176A20-BDBA-47A1-8EBA-EC2A4C41EC5B}" type="datetime1">
              <a:rPr lang="de-DE" smtClean="0"/>
              <a:t>24.03.2025</a:t>
            </a:fld>
            <a:endParaRPr lang="de-DE"/>
          </a:p>
        </p:txBody>
      </p:sp>
      <p:sp>
        <p:nvSpPr>
          <p:cNvPr id="5" name="Fußzeilenplatzhalter 4">
            <a:extLst>
              <a:ext uri="{FF2B5EF4-FFF2-40B4-BE49-F238E27FC236}">
                <a16:creationId xmlns:a16="http://schemas.microsoft.com/office/drawing/2014/main" id="{F3075233-BB41-A534-BAE3-4716CD30224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9C26E1E-7CC1-EA96-AD39-933BA893B33D}"/>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958989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C4D25E-EA60-A162-58FD-FCE16EB7338F}"/>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EBFC35F-5471-A176-5DF0-649C6E75EEC6}"/>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E76F6355-4E33-C5EF-645F-3A3EAECF6E1D}"/>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B5487C5A-352B-8368-D13F-33903213BB7E}"/>
              </a:ext>
            </a:extLst>
          </p:cNvPr>
          <p:cNvSpPr>
            <a:spLocks noGrp="1"/>
          </p:cNvSpPr>
          <p:nvPr>
            <p:ph type="dt" sz="half" idx="10"/>
          </p:nvPr>
        </p:nvSpPr>
        <p:spPr/>
        <p:txBody>
          <a:bodyPr/>
          <a:lstStyle/>
          <a:p>
            <a:fld id="{866C0F0B-9F48-41DC-B435-9D3FB15D7B00}" type="datetime1">
              <a:rPr lang="de-DE" smtClean="0"/>
              <a:t>24.03.2025</a:t>
            </a:fld>
            <a:endParaRPr lang="de-DE"/>
          </a:p>
        </p:txBody>
      </p:sp>
      <p:sp>
        <p:nvSpPr>
          <p:cNvPr id="6" name="Fußzeilenplatzhalter 5">
            <a:extLst>
              <a:ext uri="{FF2B5EF4-FFF2-40B4-BE49-F238E27FC236}">
                <a16:creationId xmlns:a16="http://schemas.microsoft.com/office/drawing/2014/main" id="{2D19BCC9-ABE9-AD5E-02F4-2DD919933EA4}"/>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945E0B1E-FB6E-7EC9-AA32-F4AE45B191EC}"/>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1010696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0F514A6-C7DA-742D-F239-C7EB841F1B1A}"/>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0BA30A75-06DD-8557-5155-6D05114F76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FC87B614-3710-EC45-E385-2EB9873CC23D}"/>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D333D980-BAC0-A539-429B-0E8219C959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EF7A03FD-22DA-491B-EBAD-4224D55FD0B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57022BF6-8931-EF52-716D-881DFD54A2CC}"/>
              </a:ext>
            </a:extLst>
          </p:cNvPr>
          <p:cNvSpPr>
            <a:spLocks noGrp="1"/>
          </p:cNvSpPr>
          <p:nvPr>
            <p:ph type="dt" sz="half" idx="10"/>
          </p:nvPr>
        </p:nvSpPr>
        <p:spPr/>
        <p:txBody>
          <a:bodyPr/>
          <a:lstStyle/>
          <a:p>
            <a:fld id="{7DCA21B1-B403-4A07-9598-CABA30CFFB21}" type="datetime1">
              <a:rPr lang="de-DE" smtClean="0"/>
              <a:t>24.03.2025</a:t>
            </a:fld>
            <a:endParaRPr lang="de-DE"/>
          </a:p>
        </p:txBody>
      </p:sp>
      <p:sp>
        <p:nvSpPr>
          <p:cNvPr id="8" name="Fußzeilenplatzhalter 7">
            <a:extLst>
              <a:ext uri="{FF2B5EF4-FFF2-40B4-BE49-F238E27FC236}">
                <a16:creationId xmlns:a16="http://schemas.microsoft.com/office/drawing/2014/main" id="{CD460529-51EA-98C4-33BA-BC54CAE09B7D}"/>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21FD97C2-AA56-3BE0-71D2-87CB55B7FC5C}"/>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1051919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9F82EF-F9D9-5FE5-CEC7-31019273EF1F}"/>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C1C6F184-F367-95C6-9A6B-8140F0309178}"/>
              </a:ext>
            </a:extLst>
          </p:cNvPr>
          <p:cNvSpPr>
            <a:spLocks noGrp="1"/>
          </p:cNvSpPr>
          <p:nvPr>
            <p:ph type="dt" sz="half" idx="10"/>
          </p:nvPr>
        </p:nvSpPr>
        <p:spPr/>
        <p:txBody>
          <a:bodyPr/>
          <a:lstStyle/>
          <a:p>
            <a:fld id="{488CB3AE-D705-4687-81C2-4EDEA5C2DBBD}" type="datetime1">
              <a:rPr lang="de-DE" smtClean="0"/>
              <a:t>24.03.2025</a:t>
            </a:fld>
            <a:endParaRPr lang="de-DE"/>
          </a:p>
        </p:txBody>
      </p:sp>
      <p:sp>
        <p:nvSpPr>
          <p:cNvPr id="4" name="Fußzeilenplatzhalter 3">
            <a:extLst>
              <a:ext uri="{FF2B5EF4-FFF2-40B4-BE49-F238E27FC236}">
                <a16:creationId xmlns:a16="http://schemas.microsoft.com/office/drawing/2014/main" id="{9693D298-8258-9C7A-C2BB-97D36B99E9FD}"/>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A3D29D86-143A-657F-21C8-7FAE056CB048}"/>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138033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A62FC93-E2C6-7E5B-F45D-BE0018E709CE}"/>
              </a:ext>
            </a:extLst>
          </p:cNvPr>
          <p:cNvSpPr>
            <a:spLocks noGrp="1"/>
          </p:cNvSpPr>
          <p:nvPr>
            <p:ph type="dt" sz="half" idx="10"/>
          </p:nvPr>
        </p:nvSpPr>
        <p:spPr/>
        <p:txBody>
          <a:bodyPr/>
          <a:lstStyle/>
          <a:p>
            <a:fld id="{495E8730-F77A-49E6-AF2B-F9AB03B04886}" type="datetime1">
              <a:rPr lang="de-DE" smtClean="0"/>
              <a:t>24.03.2025</a:t>
            </a:fld>
            <a:endParaRPr lang="de-DE"/>
          </a:p>
        </p:txBody>
      </p:sp>
      <p:sp>
        <p:nvSpPr>
          <p:cNvPr id="3" name="Fußzeilenplatzhalter 2">
            <a:extLst>
              <a:ext uri="{FF2B5EF4-FFF2-40B4-BE49-F238E27FC236}">
                <a16:creationId xmlns:a16="http://schemas.microsoft.com/office/drawing/2014/main" id="{65FD2342-DE65-253D-3182-B99EF750B9C6}"/>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EEC465A2-1982-AEEE-7E53-FA3EF41651A1}"/>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4020847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9D66E7-BE1A-FF75-AA5B-DC419C691DE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E6DCA404-6C4D-01F0-C873-E9B206449E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00BF5E63-36EE-0E3D-C167-9AD5B6D68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2CC364BE-E4FE-F4BF-49E4-D7A504DE1C95}"/>
              </a:ext>
            </a:extLst>
          </p:cNvPr>
          <p:cNvSpPr>
            <a:spLocks noGrp="1"/>
          </p:cNvSpPr>
          <p:nvPr>
            <p:ph type="dt" sz="half" idx="10"/>
          </p:nvPr>
        </p:nvSpPr>
        <p:spPr/>
        <p:txBody>
          <a:bodyPr/>
          <a:lstStyle/>
          <a:p>
            <a:fld id="{89ECCE51-737D-4E8A-ABE0-47180B2F09E9}" type="datetime1">
              <a:rPr lang="de-DE" smtClean="0"/>
              <a:t>24.03.2025</a:t>
            </a:fld>
            <a:endParaRPr lang="de-DE"/>
          </a:p>
        </p:txBody>
      </p:sp>
      <p:sp>
        <p:nvSpPr>
          <p:cNvPr id="6" name="Fußzeilenplatzhalter 5">
            <a:extLst>
              <a:ext uri="{FF2B5EF4-FFF2-40B4-BE49-F238E27FC236}">
                <a16:creationId xmlns:a16="http://schemas.microsoft.com/office/drawing/2014/main" id="{2E2BE9F1-8820-224B-029C-8EF24B4C908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36DC4388-2FD5-CC9E-FFB6-723539BAFD11}"/>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2022396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786029-6DBE-E519-571B-603DB2833019}"/>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17629804-5D85-F164-59EB-9A1DAF882A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13EE8F7C-3078-AA15-DA9C-F13EDCAD82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A272A794-4ABC-B8B7-AA07-37200A2CB336}"/>
              </a:ext>
            </a:extLst>
          </p:cNvPr>
          <p:cNvSpPr>
            <a:spLocks noGrp="1"/>
          </p:cNvSpPr>
          <p:nvPr>
            <p:ph type="dt" sz="half" idx="10"/>
          </p:nvPr>
        </p:nvSpPr>
        <p:spPr/>
        <p:txBody>
          <a:bodyPr/>
          <a:lstStyle/>
          <a:p>
            <a:fld id="{2A3E4CF4-2A3A-4946-8463-FFBC49688BDA}" type="datetime1">
              <a:rPr lang="de-DE" smtClean="0"/>
              <a:t>24.03.2025</a:t>
            </a:fld>
            <a:endParaRPr lang="de-DE"/>
          </a:p>
        </p:txBody>
      </p:sp>
      <p:sp>
        <p:nvSpPr>
          <p:cNvPr id="6" name="Fußzeilenplatzhalter 5">
            <a:extLst>
              <a:ext uri="{FF2B5EF4-FFF2-40B4-BE49-F238E27FC236}">
                <a16:creationId xmlns:a16="http://schemas.microsoft.com/office/drawing/2014/main" id="{7EA5863A-FB31-52AE-636A-B1DDE50D02D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DA22916D-4813-0FC7-78F0-C77357578992}"/>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505255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30CA17-FC20-09D2-7B11-2929EDBD1E88}"/>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E4069A29-BF31-4CEC-4AD4-BDAD894F00FB}"/>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3D1CAA1-B426-E33C-3A40-A58477494736}"/>
              </a:ext>
            </a:extLst>
          </p:cNvPr>
          <p:cNvSpPr>
            <a:spLocks noGrp="1"/>
          </p:cNvSpPr>
          <p:nvPr>
            <p:ph type="dt" sz="half" idx="10"/>
          </p:nvPr>
        </p:nvSpPr>
        <p:spPr/>
        <p:txBody>
          <a:bodyPr/>
          <a:lstStyle/>
          <a:p>
            <a:fld id="{5FDA7243-C818-4760-956A-24D4592F54CA}" type="datetime1">
              <a:rPr lang="de-DE" smtClean="0"/>
              <a:t>24.03.2025</a:t>
            </a:fld>
            <a:endParaRPr lang="de-DE"/>
          </a:p>
        </p:txBody>
      </p:sp>
      <p:sp>
        <p:nvSpPr>
          <p:cNvPr id="5" name="Fußzeilenplatzhalter 4">
            <a:extLst>
              <a:ext uri="{FF2B5EF4-FFF2-40B4-BE49-F238E27FC236}">
                <a16:creationId xmlns:a16="http://schemas.microsoft.com/office/drawing/2014/main" id="{B5E3D7A4-56D3-E204-7F5C-A3C0E10185AF}"/>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86FCB5B-DF10-8BF9-E735-EECECDADF174}"/>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3287339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542296E3-248D-A835-2286-8F7E4FDF7D45}"/>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5EFE9E67-7DA2-6455-A5B9-2319483C4C2B}"/>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70CC4ED-08D9-A458-FE6D-F382E343F90A}"/>
              </a:ext>
            </a:extLst>
          </p:cNvPr>
          <p:cNvSpPr>
            <a:spLocks noGrp="1"/>
          </p:cNvSpPr>
          <p:nvPr>
            <p:ph type="dt" sz="half" idx="10"/>
          </p:nvPr>
        </p:nvSpPr>
        <p:spPr/>
        <p:txBody>
          <a:bodyPr/>
          <a:lstStyle/>
          <a:p>
            <a:fld id="{C1EDED23-613C-4416-A4CE-CC26E7490765}" type="datetime1">
              <a:rPr lang="de-DE" smtClean="0"/>
              <a:t>24.03.2025</a:t>
            </a:fld>
            <a:endParaRPr lang="de-DE"/>
          </a:p>
        </p:txBody>
      </p:sp>
      <p:sp>
        <p:nvSpPr>
          <p:cNvPr id="5" name="Fußzeilenplatzhalter 4">
            <a:extLst>
              <a:ext uri="{FF2B5EF4-FFF2-40B4-BE49-F238E27FC236}">
                <a16:creationId xmlns:a16="http://schemas.microsoft.com/office/drawing/2014/main" id="{820EB2E7-1A75-0CAF-C95F-56FE2E36B79A}"/>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7676B30-DBFC-7377-22B8-9287AF25FFA6}"/>
              </a:ext>
            </a:extLst>
          </p:cNvPr>
          <p:cNvSpPr>
            <a:spLocks noGrp="1"/>
          </p:cNvSpPr>
          <p:nvPr>
            <p:ph type="sldNum" sz="quarter" idx="12"/>
          </p:nvPr>
        </p:nvSpPr>
        <p:spPr/>
        <p:txBody>
          <a:bodyPr/>
          <a:lstStyle/>
          <a:p>
            <a:fld id="{A641AE24-3A4D-4B70-A6B6-674CC0DF4E84}" type="slidenum">
              <a:rPr lang="de-DE" smtClean="0"/>
              <a:t>‹Nr.›</a:t>
            </a:fld>
            <a:endParaRPr lang="de-DE"/>
          </a:p>
        </p:txBody>
      </p:sp>
    </p:spTree>
    <p:extLst>
      <p:ext uri="{BB962C8B-B14F-4D97-AF65-F5344CB8AC3E}">
        <p14:creationId xmlns:p14="http://schemas.microsoft.com/office/powerpoint/2010/main" val="2970365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5F58D33-3244-9C73-FF8F-28A0D13D56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EDEABFFC-9577-8479-6D1E-09AA630361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F402C8D-EE85-577B-87E0-A4D1FBC8DC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0090593-D078-477A-9D13-BBE52E0B626A}" type="datetime1">
              <a:rPr lang="de-DE" smtClean="0"/>
              <a:t>24.03.2025</a:t>
            </a:fld>
            <a:endParaRPr lang="de-DE"/>
          </a:p>
        </p:txBody>
      </p:sp>
      <p:sp>
        <p:nvSpPr>
          <p:cNvPr id="5" name="Fußzeilenplatzhalter 4">
            <a:extLst>
              <a:ext uri="{FF2B5EF4-FFF2-40B4-BE49-F238E27FC236}">
                <a16:creationId xmlns:a16="http://schemas.microsoft.com/office/drawing/2014/main" id="{647E4E26-4866-DB31-C1D3-D3EEF576A8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a:p>
        </p:txBody>
      </p:sp>
      <p:sp>
        <p:nvSpPr>
          <p:cNvPr id="6" name="Foliennummernplatzhalter 5">
            <a:extLst>
              <a:ext uri="{FF2B5EF4-FFF2-40B4-BE49-F238E27FC236}">
                <a16:creationId xmlns:a16="http://schemas.microsoft.com/office/drawing/2014/main" id="{2C13B2F8-E472-8E00-8A5C-9F5D828AC5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641AE24-3A4D-4B70-A6B6-674CC0DF4E84}" type="slidenum">
              <a:rPr lang="de-DE" smtClean="0"/>
              <a:t>‹Nr.›</a:t>
            </a:fld>
            <a:endParaRPr lang="de-DE"/>
          </a:p>
        </p:txBody>
      </p:sp>
    </p:spTree>
    <p:extLst>
      <p:ext uri="{BB962C8B-B14F-4D97-AF65-F5344CB8AC3E}">
        <p14:creationId xmlns:p14="http://schemas.microsoft.com/office/powerpoint/2010/main" val="4765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1.wdp"/><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hdphoto" Target="../media/hdphoto2.wdp"/><Relationship Id="rId13" Type="http://schemas.microsoft.com/office/2007/relationships/hdphoto" Target="../media/hdphoto4.wdp"/><Relationship Id="rId18" Type="http://schemas.openxmlformats.org/officeDocument/2006/relationships/image" Target="../media/image27.png"/><Relationship Id="rId26" Type="http://schemas.openxmlformats.org/officeDocument/2006/relationships/image" Target="../media/image31.png"/><Relationship Id="rId3" Type="http://schemas.openxmlformats.org/officeDocument/2006/relationships/image" Target="../media/image10.png"/><Relationship Id="rId21" Type="http://schemas.openxmlformats.org/officeDocument/2006/relationships/image" Target="../media/image33.svg"/><Relationship Id="rId7" Type="http://schemas.openxmlformats.org/officeDocument/2006/relationships/image" Target="../media/image21.png"/><Relationship Id="rId12" Type="http://schemas.openxmlformats.org/officeDocument/2006/relationships/image" Target="../media/image24.png"/><Relationship Id="rId17" Type="http://schemas.openxmlformats.org/officeDocument/2006/relationships/image" Target="../media/image29.svg"/><Relationship Id="rId25" Type="http://schemas.openxmlformats.org/officeDocument/2006/relationships/image" Target="../media/image37.svg"/><Relationship Id="rId2" Type="http://schemas.openxmlformats.org/officeDocument/2006/relationships/notesSlide" Target="../notesSlides/notesSlide8.xml"/><Relationship Id="rId16" Type="http://schemas.openxmlformats.org/officeDocument/2006/relationships/image" Target="../media/image26.png"/><Relationship Id="rId20" Type="http://schemas.openxmlformats.org/officeDocument/2006/relationships/image" Target="../media/image28.png"/><Relationship Id="rId29" Type="http://schemas.openxmlformats.org/officeDocument/2006/relationships/image" Target="../media/image41.svg"/><Relationship Id="rId1" Type="http://schemas.openxmlformats.org/officeDocument/2006/relationships/slideLayout" Target="../slideLayouts/slideLayout2.xml"/><Relationship Id="rId6" Type="http://schemas.openxmlformats.org/officeDocument/2006/relationships/image" Target="../media/image21.svg"/><Relationship Id="rId11" Type="http://schemas.openxmlformats.org/officeDocument/2006/relationships/image" Target="../media/image23.png"/><Relationship Id="rId24" Type="http://schemas.openxmlformats.org/officeDocument/2006/relationships/image" Target="../media/image30.png"/><Relationship Id="rId5" Type="http://schemas.openxmlformats.org/officeDocument/2006/relationships/image" Target="../media/image20.png"/><Relationship Id="rId15" Type="http://schemas.openxmlformats.org/officeDocument/2006/relationships/image" Target="../media/image27.svg"/><Relationship Id="rId23" Type="http://schemas.openxmlformats.org/officeDocument/2006/relationships/image" Target="../media/image35.svg"/><Relationship Id="rId28" Type="http://schemas.openxmlformats.org/officeDocument/2006/relationships/image" Target="../media/image32.png"/><Relationship Id="rId10" Type="http://schemas.microsoft.com/office/2007/relationships/hdphoto" Target="../media/hdphoto3.wdp"/><Relationship Id="rId19" Type="http://schemas.openxmlformats.org/officeDocument/2006/relationships/image" Target="../media/image31.svg"/><Relationship Id="rId4" Type="http://schemas.microsoft.com/office/2007/relationships/hdphoto" Target="../media/hdphoto1.wdp"/><Relationship Id="rId9" Type="http://schemas.openxmlformats.org/officeDocument/2006/relationships/image" Target="../media/image22.png"/><Relationship Id="rId14" Type="http://schemas.openxmlformats.org/officeDocument/2006/relationships/image" Target="../media/image25.png"/><Relationship Id="rId22" Type="http://schemas.openxmlformats.org/officeDocument/2006/relationships/image" Target="../media/image29.png"/><Relationship Id="rId27" Type="http://schemas.openxmlformats.org/officeDocument/2006/relationships/image" Target="../media/image39.sv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4.pn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png"/><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43.jpeg"/><Relationship Id="rId7"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microsoft.com/office/2007/relationships/hdphoto" Target="../media/hdphoto1.wdp"/><Relationship Id="rId5" Type="http://schemas.openxmlformats.org/officeDocument/2006/relationships/image" Target="../media/image10.png"/><Relationship Id="rId10" Type="http://schemas.openxmlformats.org/officeDocument/2006/relationships/image" Target="../media/image56.svg"/><Relationship Id="rId4" Type="http://schemas.openxmlformats.org/officeDocument/2006/relationships/image" Target="../media/image2.png"/><Relationship Id="rId9"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1EC1F318-FC2C-A220-09B0-75BBF65486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5" y="-22765"/>
            <a:ext cx="12261755" cy="6903529"/>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B889D095-B980-C64F-9C32-D8429C3A1F4D}"/>
              </a:ext>
            </a:extLst>
          </p:cNvPr>
          <p:cNvSpPr>
            <a:spLocks noGrp="1"/>
          </p:cNvSpPr>
          <p:nvPr>
            <p:ph type="ctrTitle"/>
          </p:nvPr>
        </p:nvSpPr>
        <p:spPr>
          <a:xfrm>
            <a:off x="8510954" y="1122363"/>
            <a:ext cx="3165232" cy="2387600"/>
          </a:xfrm>
        </p:spPr>
        <p:txBody>
          <a:bodyPr/>
          <a:lstStyle/>
          <a:p>
            <a:pPr algn="l"/>
            <a:r>
              <a:rPr lang="de-DE" dirty="0"/>
              <a:t>Quagga-</a:t>
            </a:r>
            <a:br>
              <a:rPr lang="de-DE" dirty="0"/>
            </a:br>
            <a:r>
              <a:rPr lang="de-DE" dirty="0"/>
              <a:t>Muschel</a:t>
            </a:r>
          </a:p>
        </p:txBody>
      </p:sp>
      <p:sp>
        <p:nvSpPr>
          <p:cNvPr id="3" name="Untertitel 2">
            <a:extLst>
              <a:ext uri="{FF2B5EF4-FFF2-40B4-BE49-F238E27FC236}">
                <a16:creationId xmlns:a16="http://schemas.microsoft.com/office/drawing/2014/main" id="{3111EACF-90E8-9064-18A5-E482734FCCDC}"/>
              </a:ext>
            </a:extLst>
          </p:cNvPr>
          <p:cNvSpPr>
            <a:spLocks noGrp="1"/>
          </p:cNvSpPr>
          <p:nvPr>
            <p:ph type="subTitle" idx="1"/>
          </p:nvPr>
        </p:nvSpPr>
        <p:spPr>
          <a:xfrm>
            <a:off x="8510952" y="3602038"/>
            <a:ext cx="3844081" cy="1655762"/>
          </a:xfrm>
        </p:spPr>
        <p:txBody>
          <a:bodyPr/>
          <a:lstStyle/>
          <a:p>
            <a:pPr algn="l"/>
            <a:r>
              <a:rPr lang="de-DE" dirty="0"/>
              <a:t>Dipl. -</a:t>
            </a:r>
            <a:r>
              <a:rPr lang="de-DE" dirty="0" err="1"/>
              <a:t>Biol</a:t>
            </a:r>
            <a:r>
              <a:rPr lang="de-DE" dirty="0"/>
              <a:t>. </a:t>
            </a:r>
            <a:br>
              <a:rPr lang="de-DE" dirty="0"/>
            </a:br>
            <a:r>
              <a:rPr lang="de-DE" dirty="0"/>
              <a:t>Franziska Kazmierczak</a:t>
            </a:r>
          </a:p>
        </p:txBody>
      </p:sp>
      <p:pic>
        <p:nvPicPr>
          <p:cNvPr id="4" name="Grafik 3" descr="Ein Bild, das Grafiken, Grafikdesign, Schrift, Logo enthält.&#10;&#10;Automatisch generierte Beschreibung">
            <a:extLst>
              <a:ext uri="{FF2B5EF4-FFF2-40B4-BE49-F238E27FC236}">
                <a16:creationId xmlns:a16="http://schemas.microsoft.com/office/drawing/2014/main" id="{955DC882-972C-B9BE-D960-27C4B285CC1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6" name="Textfeld 5">
            <a:extLst>
              <a:ext uri="{FF2B5EF4-FFF2-40B4-BE49-F238E27FC236}">
                <a16:creationId xmlns:a16="http://schemas.microsoft.com/office/drawing/2014/main" id="{11D55ADC-C2B6-B7A7-09EC-0D07DA9B8623}"/>
              </a:ext>
            </a:extLst>
          </p:cNvPr>
          <p:cNvSpPr txBox="1"/>
          <p:nvPr/>
        </p:nvSpPr>
        <p:spPr>
          <a:xfrm>
            <a:off x="9346254" y="6611779"/>
            <a:ext cx="2892055" cy="246221"/>
          </a:xfrm>
          <a:prstGeom prst="rect">
            <a:avLst/>
          </a:prstGeom>
          <a:noFill/>
        </p:spPr>
        <p:txBody>
          <a:bodyPr wrap="square">
            <a:spAutoFit/>
          </a:bodyPr>
          <a:lstStyle/>
          <a:p>
            <a:r>
              <a:rPr lang="de-DE" sz="1000" b="0" i="0" dirty="0">
                <a:solidFill>
                  <a:srgbClr val="4B4B4D"/>
                </a:solidFill>
                <a:effectLst/>
              </a:rPr>
              <a:t>© Tauch-Sport-Club Friedrichshafen / K.-H. </a:t>
            </a:r>
            <a:r>
              <a:rPr lang="de-DE" sz="1000" b="0" i="0" dirty="0" err="1">
                <a:solidFill>
                  <a:srgbClr val="4B4B4D"/>
                </a:solidFill>
                <a:effectLst/>
              </a:rPr>
              <a:t>Weltz</a:t>
            </a:r>
            <a:endParaRPr lang="de-DE" sz="1000" dirty="0"/>
          </a:p>
        </p:txBody>
      </p:sp>
    </p:spTree>
    <p:extLst>
      <p:ext uri="{BB962C8B-B14F-4D97-AF65-F5344CB8AC3E}">
        <p14:creationId xmlns:p14="http://schemas.microsoft.com/office/powerpoint/2010/main" val="91163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Grafiken, Grafikdesign, Schrift, Logo enthält.&#10;&#10;Automatisch generierte Beschreibung">
            <a:extLst>
              <a:ext uri="{FF2B5EF4-FFF2-40B4-BE49-F238E27FC236}">
                <a16:creationId xmlns:a16="http://schemas.microsoft.com/office/drawing/2014/main" id="{F24A4899-B243-C322-C72A-3F5FF661464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grpSp>
        <p:nvGrpSpPr>
          <p:cNvPr id="5" name="Gruppieren 4">
            <a:extLst>
              <a:ext uri="{FF2B5EF4-FFF2-40B4-BE49-F238E27FC236}">
                <a16:creationId xmlns:a16="http://schemas.microsoft.com/office/drawing/2014/main" id="{D27EC04B-BB9E-0D83-6E9F-71EF50DF0DFA}"/>
              </a:ext>
            </a:extLst>
          </p:cNvPr>
          <p:cNvGrpSpPr/>
          <p:nvPr/>
        </p:nvGrpSpPr>
        <p:grpSpPr>
          <a:xfrm>
            <a:off x="969156" y="682613"/>
            <a:ext cx="3837356" cy="1092749"/>
            <a:chOff x="296489" y="1271500"/>
            <a:chExt cx="3841157" cy="1092749"/>
          </a:xfrm>
        </p:grpSpPr>
        <p:pic>
          <p:nvPicPr>
            <p:cNvPr id="6" name="Grafik 5">
              <a:extLst>
                <a:ext uri="{FF2B5EF4-FFF2-40B4-BE49-F238E27FC236}">
                  <a16:creationId xmlns:a16="http://schemas.microsoft.com/office/drawing/2014/main" id="{5BB1E678-CB18-D8F5-F878-4D19C801B16C}"/>
                </a:ext>
              </a:extLst>
            </p:cNvPr>
            <p:cNvPicPr>
              <a:picLocks noChangeAspect="1"/>
            </p:cNvPicPr>
            <p:nvPr/>
          </p:nvPicPr>
          <p:blipFill rotWithShape="1">
            <a:blip r:embed="rId4"/>
            <a:srcRect l="2535" t="2667" b="65683"/>
            <a:stretch/>
          </p:blipFill>
          <p:spPr>
            <a:xfrm>
              <a:off x="296489" y="1271500"/>
              <a:ext cx="3783744" cy="1078116"/>
            </a:xfrm>
            <a:prstGeom prst="rect">
              <a:avLst/>
            </a:prstGeom>
          </p:spPr>
        </p:pic>
        <p:sp>
          <p:nvSpPr>
            <p:cNvPr id="7" name="Textfeld 6">
              <a:extLst>
                <a:ext uri="{FF2B5EF4-FFF2-40B4-BE49-F238E27FC236}">
                  <a16:creationId xmlns:a16="http://schemas.microsoft.com/office/drawing/2014/main" id="{A94BF0A3-6811-D359-9A39-5FD566059C3D}"/>
                </a:ext>
              </a:extLst>
            </p:cNvPr>
            <p:cNvSpPr txBox="1"/>
            <p:nvPr/>
          </p:nvSpPr>
          <p:spPr>
            <a:xfrm>
              <a:off x="2709440" y="2087250"/>
              <a:ext cx="1428206" cy="276999"/>
            </a:xfrm>
            <a:prstGeom prst="rect">
              <a:avLst/>
            </a:prstGeom>
            <a:noFill/>
          </p:spPr>
          <p:txBody>
            <a:bodyPr wrap="square" rtlCol="0">
              <a:spAutoFit/>
            </a:bodyPr>
            <a:lstStyle/>
            <a:p>
              <a:pPr algn="ctr"/>
              <a:r>
                <a:rPr lang="de-DE" sz="1200" dirty="0">
                  <a:solidFill>
                    <a:schemeClr val="bg1"/>
                  </a:solidFill>
                </a:rPr>
                <a:t>www.prosieben.de</a:t>
              </a:r>
            </a:p>
          </p:txBody>
        </p:sp>
      </p:grpSp>
      <p:grpSp>
        <p:nvGrpSpPr>
          <p:cNvPr id="8" name="Gruppieren 7">
            <a:extLst>
              <a:ext uri="{FF2B5EF4-FFF2-40B4-BE49-F238E27FC236}">
                <a16:creationId xmlns:a16="http://schemas.microsoft.com/office/drawing/2014/main" id="{BAF2A219-C640-CF0F-8FE6-A907FEA6089D}"/>
              </a:ext>
            </a:extLst>
          </p:cNvPr>
          <p:cNvGrpSpPr/>
          <p:nvPr/>
        </p:nvGrpSpPr>
        <p:grpSpPr>
          <a:xfrm>
            <a:off x="5270364" y="1493359"/>
            <a:ext cx="4560964" cy="1707652"/>
            <a:chOff x="4583037" y="1271498"/>
            <a:chExt cx="4560964" cy="1707652"/>
          </a:xfrm>
        </p:grpSpPr>
        <p:pic>
          <p:nvPicPr>
            <p:cNvPr id="9" name="Grafik 8">
              <a:extLst>
                <a:ext uri="{FF2B5EF4-FFF2-40B4-BE49-F238E27FC236}">
                  <a16:creationId xmlns:a16="http://schemas.microsoft.com/office/drawing/2014/main" id="{9C10DE3C-16B8-0794-9EC0-56E289D91F75}"/>
                </a:ext>
              </a:extLst>
            </p:cNvPr>
            <p:cNvPicPr>
              <a:picLocks noChangeAspect="1"/>
            </p:cNvPicPr>
            <p:nvPr/>
          </p:nvPicPr>
          <p:blipFill>
            <a:blip r:embed="rId5"/>
            <a:stretch>
              <a:fillRect/>
            </a:stretch>
          </p:blipFill>
          <p:spPr>
            <a:xfrm>
              <a:off x="4583037" y="1271498"/>
              <a:ext cx="4500000" cy="1673163"/>
            </a:xfrm>
            <a:prstGeom prst="rect">
              <a:avLst/>
            </a:prstGeom>
            <a:ln>
              <a:solidFill>
                <a:schemeClr val="tx1"/>
              </a:solidFill>
            </a:ln>
          </p:spPr>
        </p:pic>
        <p:sp>
          <p:nvSpPr>
            <p:cNvPr id="10" name="Textfeld 9">
              <a:extLst>
                <a:ext uri="{FF2B5EF4-FFF2-40B4-BE49-F238E27FC236}">
                  <a16:creationId xmlns:a16="http://schemas.microsoft.com/office/drawing/2014/main" id="{C7A6FDFC-18D3-89FF-06F5-507E562377B8}"/>
                </a:ext>
              </a:extLst>
            </p:cNvPr>
            <p:cNvSpPr txBox="1"/>
            <p:nvPr/>
          </p:nvSpPr>
          <p:spPr>
            <a:xfrm>
              <a:off x="6872345" y="2702151"/>
              <a:ext cx="2271656" cy="276999"/>
            </a:xfrm>
            <a:prstGeom prst="rect">
              <a:avLst/>
            </a:prstGeom>
            <a:noFill/>
          </p:spPr>
          <p:txBody>
            <a:bodyPr wrap="square" rtlCol="0">
              <a:spAutoFit/>
            </a:bodyPr>
            <a:lstStyle/>
            <a:p>
              <a:pPr algn="ctr"/>
              <a:r>
                <a:rPr lang="de-DE" sz="1200" dirty="0"/>
                <a:t>www.spiegel.de/wissenschaft</a:t>
              </a:r>
            </a:p>
          </p:txBody>
        </p:sp>
      </p:grpSp>
      <p:grpSp>
        <p:nvGrpSpPr>
          <p:cNvPr id="11" name="Gruppieren 10">
            <a:extLst>
              <a:ext uri="{FF2B5EF4-FFF2-40B4-BE49-F238E27FC236}">
                <a16:creationId xmlns:a16="http://schemas.microsoft.com/office/drawing/2014/main" id="{D25FD7EE-D69C-A639-B45A-0335E6A4628F}"/>
              </a:ext>
            </a:extLst>
          </p:cNvPr>
          <p:cNvGrpSpPr/>
          <p:nvPr/>
        </p:nvGrpSpPr>
        <p:grpSpPr>
          <a:xfrm>
            <a:off x="969156" y="2351271"/>
            <a:ext cx="3672000" cy="1271249"/>
            <a:chOff x="4997037" y="3383613"/>
            <a:chExt cx="3672000" cy="1271249"/>
          </a:xfrm>
        </p:grpSpPr>
        <p:pic>
          <p:nvPicPr>
            <p:cNvPr id="12" name="Grafik 11">
              <a:extLst>
                <a:ext uri="{FF2B5EF4-FFF2-40B4-BE49-F238E27FC236}">
                  <a16:creationId xmlns:a16="http://schemas.microsoft.com/office/drawing/2014/main" id="{1A2F008E-DB03-0B01-FBAD-6DDCF7E65ECC}"/>
                </a:ext>
              </a:extLst>
            </p:cNvPr>
            <p:cNvPicPr>
              <a:picLocks noChangeAspect="1"/>
            </p:cNvPicPr>
            <p:nvPr/>
          </p:nvPicPr>
          <p:blipFill>
            <a:blip r:embed="rId6"/>
            <a:srcRect t="62392"/>
            <a:stretch/>
          </p:blipFill>
          <p:spPr>
            <a:xfrm>
              <a:off x="4997037" y="3383613"/>
              <a:ext cx="3672000" cy="1271249"/>
            </a:xfrm>
            <a:prstGeom prst="rect">
              <a:avLst/>
            </a:prstGeom>
            <a:ln>
              <a:solidFill>
                <a:schemeClr val="tx1"/>
              </a:solidFill>
            </a:ln>
          </p:spPr>
        </p:pic>
        <p:sp>
          <p:nvSpPr>
            <p:cNvPr id="13" name="Textfeld 12">
              <a:extLst>
                <a:ext uri="{FF2B5EF4-FFF2-40B4-BE49-F238E27FC236}">
                  <a16:creationId xmlns:a16="http://schemas.microsoft.com/office/drawing/2014/main" id="{8DFA25E2-6622-D686-4F5E-7AFA7DBC5E2D}"/>
                </a:ext>
              </a:extLst>
            </p:cNvPr>
            <p:cNvSpPr txBox="1"/>
            <p:nvPr/>
          </p:nvSpPr>
          <p:spPr>
            <a:xfrm>
              <a:off x="7593624" y="4300439"/>
              <a:ext cx="1075413" cy="276999"/>
            </a:xfrm>
            <a:prstGeom prst="rect">
              <a:avLst/>
            </a:prstGeom>
            <a:noFill/>
          </p:spPr>
          <p:txBody>
            <a:bodyPr wrap="square" rtlCol="0">
              <a:spAutoFit/>
            </a:bodyPr>
            <a:lstStyle/>
            <a:p>
              <a:pPr algn="ctr"/>
              <a:r>
                <a:rPr lang="de-DE" sz="1200" dirty="0"/>
                <a:t>www.sr.de</a:t>
              </a:r>
            </a:p>
          </p:txBody>
        </p:sp>
      </p:grpSp>
      <p:pic>
        <p:nvPicPr>
          <p:cNvPr id="14" name="Grafik 13">
            <a:extLst>
              <a:ext uri="{FF2B5EF4-FFF2-40B4-BE49-F238E27FC236}">
                <a16:creationId xmlns:a16="http://schemas.microsoft.com/office/drawing/2014/main" id="{E22C50C5-47E5-712E-8084-B0973F5AA6E7}"/>
              </a:ext>
            </a:extLst>
          </p:cNvPr>
          <p:cNvPicPr>
            <a:picLocks noChangeAspect="1"/>
          </p:cNvPicPr>
          <p:nvPr/>
        </p:nvPicPr>
        <p:blipFill>
          <a:blip r:embed="rId7"/>
          <a:stretch>
            <a:fillRect/>
          </a:stretch>
        </p:blipFill>
        <p:spPr>
          <a:xfrm>
            <a:off x="3055625" y="3980989"/>
            <a:ext cx="4410048" cy="1260000"/>
          </a:xfrm>
          <a:prstGeom prst="rect">
            <a:avLst/>
          </a:prstGeom>
          <a:ln>
            <a:solidFill>
              <a:schemeClr val="tx1"/>
            </a:solidFill>
          </a:ln>
        </p:spPr>
      </p:pic>
      <p:grpSp>
        <p:nvGrpSpPr>
          <p:cNvPr id="15" name="Gruppieren 14">
            <a:extLst>
              <a:ext uri="{FF2B5EF4-FFF2-40B4-BE49-F238E27FC236}">
                <a16:creationId xmlns:a16="http://schemas.microsoft.com/office/drawing/2014/main" id="{A0F94074-CDF9-C408-89E7-B8C70B287AB0}"/>
              </a:ext>
            </a:extLst>
          </p:cNvPr>
          <p:cNvGrpSpPr/>
          <p:nvPr/>
        </p:nvGrpSpPr>
        <p:grpSpPr>
          <a:xfrm>
            <a:off x="8256411" y="3656990"/>
            <a:ext cx="3149833" cy="994093"/>
            <a:chOff x="711517" y="4415055"/>
            <a:chExt cx="3149833" cy="994093"/>
          </a:xfrm>
        </p:grpSpPr>
        <p:pic>
          <p:nvPicPr>
            <p:cNvPr id="16" name="Grafik 15">
              <a:extLst>
                <a:ext uri="{FF2B5EF4-FFF2-40B4-BE49-F238E27FC236}">
                  <a16:creationId xmlns:a16="http://schemas.microsoft.com/office/drawing/2014/main" id="{432C2218-F062-1CFB-B29D-14559FCC56EE}"/>
                </a:ext>
              </a:extLst>
            </p:cNvPr>
            <p:cNvPicPr>
              <a:picLocks noChangeAspect="1"/>
            </p:cNvPicPr>
            <p:nvPr/>
          </p:nvPicPr>
          <p:blipFill>
            <a:blip r:embed="rId8"/>
            <a:stretch>
              <a:fillRect/>
            </a:stretch>
          </p:blipFill>
          <p:spPr>
            <a:xfrm>
              <a:off x="711517" y="4415055"/>
              <a:ext cx="3060000" cy="981253"/>
            </a:xfrm>
            <a:prstGeom prst="rect">
              <a:avLst/>
            </a:prstGeom>
            <a:ln>
              <a:solidFill>
                <a:schemeClr val="tx1"/>
              </a:solidFill>
            </a:ln>
          </p:spPr>
        </p:pic>
        <p:sp>
          <p:nvSpPr>
            <p:cNvPr id="17" name="Textfeld 16">
              <a:extLst>
                <a:ext uri="{FF2B5EF4-FFF2-40B4-BE49-F238E27FC236}">
                  <a16:creationId xmlns:a16="http://schemas.microsoft.com/office/drawing/2014/main" id="{FCD3AB6E-C511-74EF-5A5C-6AB39B42C4FA}"/>
                </a:ext>
              </a:extLst>
            </p:cNvPr>
            <p:cNvSpPr txBox="1"/>
            <p:nvPr/>
          </p:nvSpPr>
          <p:spPr>
            <a:xfrm>
              <a:off x="2759716" y="5147538"/>
              <a:ext cx="1101634" cy="261610"/>
            </a:xfrm>
            <a:prstGeom prst="rect">
              <a:avLst/>
            </a:prstGeom>
            <a:noFill/>
          </p:spPr>
          <p:txBody>
            <a:bodyPr wrap="square" rtlCol="0">
              <a:spAutoFit/>
            </a:bodyPr>
            <a:lstStyle/>
            <a:p>
              <a:r>
                <a:rPr lang="de-DE" sz="1100" dirty="0"/>
                <a:t>www.bw24.de</a:t>
              </a:r>
            </a:p>
          </p:txBody>
        </p:sp>
      </p:grpSp>
      <p:grpSp>
        <p:nvGrpSpPr>
          <p:cNvPr id="2" name="Gruppieren 1">
            <a:extLst>
              <a:ext uri="{FF2B5EF4-FFF2-40B4-BE49-F238E27FC236}">
                <a16:creationId xmlns:a16="http://schemas.microsoft.com/office/drawing/2014/main" id="{4DAFA880-B102-6F67-A617-ABC6C67472F2}"/>
              </a:ext>
            </a:extLst>
          </p:cNvPr>
          <p:cNvGrpSpPr/>
          <p:nvPr/>
        </p:nvGrpSpPr>
        <p:grpSpPr>
          <a:xfrm>
            <a:off x="5460677" y="5452710"/>
            <a:ext cx="6299845" cy="1170545"/>
            <a:chOff x="6167822" y="5511867"/>
            <a:chExt cx="6299845" cy="1170545"/>
          </a:xfrm>
        </p:grpSpPr>
        <p:pic>
          <p:nvPicPr>
            <p:cNvPr id="19" name="Grafik 18">
              <a:extLst>
                <a:ext uri="{FF2B5EF4-FFF2-40B4-BE49-F238E27FC236}">
                  <a16:creationId xmlns:a16="http://schemas.microsoft.com/office/drawing/2014/main" id="{0D1AC98A-390A-DD79-1A07-812C7BB41623}"/>
                </a:ext>
              </a:extLst>
            </p:cNvPr>
            <p:cNvPicPr>
              <a:picLocks noChangeAspect="1"/>
            </p:cNvPicPr>
            <p:nvPr/>
          </p:nvPicPr>
          <p:blipFill>
            <a:blip r:embed="rId9"/>
            <a:stretch>
              <a:fillRect/>
            </a:stretch>
          </p:blipFill>
          <p:spPr>
            <a:xfrm>
              <a:off x="6167822" y="5511867"/>
              <a:ext cx="5577370" cy="1142814"/>
            </a:xfrm>
            <a:prstGeom prst="rect">
              <a:avLst/>
            </a:prstGeom>
            <a:ln>
              <a:solidFill>
                <a:schemeClr val="tx1"/>
              </a:solidFill>
            </a:ln>
          </p:spPr>
        </p:pic>
        <p:sp>
          <p:nvSpPr>
            <p:cNvPr id="20" name="Textfeld 19">
              <a:extLst>
                <a:ext uri="{FF2B5EF4-FFF2-40B4-BE49-F238E27FC236}">
                  <a16:creationId xmlns:a16="http://schemas.microsoft.com/office/drawing/2014/main" id="{C0E451B7-8AEC-2088-D582-E2505AE833C5}"/>
                </a:ext>
              </a:extLst>
            </p:cNvPr>
            <p:cNvSpPr txBox="1"/>
            <p:nvPr/>
          </p:nvSpPr>
          <p:spPr>
            <a:xfrm>
              <a:off x="11067131" y="6420802"/>
              <a:ext cx="1400536" cy="261610"/>
            </a:xfrm>
            <a:prstGeom prst="rect">
              <a:avLst/>
            </a:prstGeom>
            <a:noFill/>
          </p:spPr>
          <p:txBody>
            <a:bodyPr wrap="square" rtlCol="0">
              <a:spAutoFit/>
            </a:bodyPr>
            <a:lstStyle/>
            <a:p>
              <a:r>
                <a:rPr lang="de-DE" sz="1100" dirty="0"/>
                <a:t>mdr.de</a:t>
              </a:r>
            </a:p>
          </p:txBody>
        </p:sp>
      </p:grpSp>
      <p:sp>
        <p:nvSpPr>
          <p:cNvPr id="3" name="Foliennummernplatzhalter 2">
            <a:extLst>
              <a:ext uri="{FF2B5EF4-FFF2-40B4-BE49-F238E27FC236}">
                <a16:creationId xmlns:a16="http://schemas.microsoft.com/office/drawing/2014/main" id="{0F00DE47-12C0-6716-19B9-5A2C2313EEF4}"/>
              </a:ext>
            </a:extLst>
          </p:cNvPr>
          <p:cNvSpPr>
            <a:spLocks noGrp="1"/>
          </p:cNvSpPr>
          <p:nvPr>
            <p:ph type="sldNum" sz="quarter" idx="12"/>
          </p:nvPr>
        </p:nvSpPr>
        <p:spPr/>
        <p:txBody>
          <a:bodyPr/>
          <a:lstStyle/>
          <a:p>
            <a:fld id="{A641AE24-3A4D-4B70-A6B6-674CC0DF4E84}" type="slidenum">
              <a:rPr lang="de-DE" smtClean="0"/>
              <a:t>2</a:t>
            </a:fld>
            <a:endParaRPr lang="de-DE"/>
          </a:p>
        </p:txBody>
      </p:sp>
    </p:spTree>
    <p:extLst>
      <p:ext uri="{BB962C8B-B14F-4D97-AF65-F5344CB8AC3E}">
        <p14:creationId xmlns:p14="http://schemas.microsoft.com/office/powerpoint/2010/main" val="84157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1000" fill="hold"/>
                                        <p:tgtEl>
                                          <p:spTgt spid="2"/>
                                        </p:tgtEl>
                                        <p:attrNameLst>
                                          <p:attrName>ppt_x</p:attrName>
                                        </p:attrNameLst>
                                      </p:cBhvr>
                                      <p:tavLst>
                                        <p:tav tm="0">
                                          <p:val>
                                            <p:strVal val="#ppt_x"/>
                                          </p:val>
                                        </p:tav>
                                        <p:tav tm="100000">
                                          <p:val>
                                            <p:strVal val="#ppt_x"/>
                                          </p:val>
                                        </p:tav>
                                      </p:tavLst>
                                    </p:anim>
                                    <p:anim calcmode="lin" valueType="num">
                                      <p:cBhvr additive="base">
                                        <p:cTn id="43"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7FEFC8-4B5D-9F51-DAEE-6BE8BA1B3C15}"/>
              </a:ext>
            </a:extLst>
          </p:cNvPr>
          <p:cNvSpPr>
            <a:spLocks noGrp="1"/>
          </p:cNvSpPr>
          <p:nvPr>
            <p:ph type="title"/>
          </p:nvPr>
        </p:nvSpPr>
        <p:spPr/>
        <p:txBody>
          <a:bodyPr/>
          <a:lstStyle/>
          <a:p>
            <a:r>
              <a:rPr lang="de-DE" dirty="0"/>
              <a:t>Die Quagga-Muschel</a:t>
            </a:r>
          </a:p>
        </p:txBody>
      </p:sp>
      <p:sp>
        <p:nvSpPr>
          <p:cNvPr id="3" name="Inhaltsplatzhalter 2">
            <a:extLst>
              <a:ext uri="{FF2B5EF4-FFF2-40B4-BE49-F238E27FC236}">
                <a16:creationId xmlns:a16="http://schemas.microsoft.com/office/drawing/2014/main" id="{BB18E16F-FB29-EC01-5B4B-D3931A4471D6}"/>
              </a:ext>
            </a:extLst>
          </p:cNvPr>
          <p:cNvSpPr>
            <a:spLocks noGrp="1"/>
          </p:cNvSpPr>
          <p:nvPr>
            <p:ph idx="1"/>
          </p:nvPr>
        </p:nvSpPr>
        <p:spPr>
          <a:xfrm>
            <a:off x="838200" y="1825625"/>
            <a:ext cx="7391400" cy="4351338"/>
          </a:xfrm>
        </p:spPr>
        <p:txBody>
          <a:bodyPr>
            <a:normAutofit/>
          </a:bodyPr>
          <a:lstStyle/>
          <a:p>
            <a:r>
              <a:rPr lang="de-DE" dirty="0"/>
              <a:t>Lat: </a:t>
            </a:r>
            <a:r>
              <a:rPr lang="de-DE" i="1" dirty="0" err="1"/>
              <a:t>Dreissena</a:t>
            </a:r>
            <a:r>
              <a:rPr lang="de-DE" i="1" dirty="0"/>
              <a:t> </a:t>
            </a:r>
            <a:r>
              <a:rPr lang="de-DE" i="1" dirty="0" err="1"/>
              <a:t>bugensis</a:t>
            </a:r>
            <a:endParaRPr lang="de-DE" dirty="0"/>
          </a:p>
          <a:p>
            <a:r>
              <a:rPr lang="de-DE" dirty="0"/>
              <a:t>Invasive Süßwassermuschel</a:t>
            </a:r>
          </a:p>
          <a:p>
            <a:r>
              <a:rPr lang="de-DE" dirty="0"/>
              <a:t>Ursprung: Zuflüsse des Schwarzen Meeres</a:t>
            </a:r>
          </a:p>
          <a:p>
            <a:r>
              <a:rPr lang="de-DE" dirty="0"/>
              <a:t>Vorkommen in Seen, langsam</a:t>
            </a:r>
            <a:br>
              <a:rPr lang="de-DE" dirty="0"/>
            </a:br>
            <a:r>
              <a:rPr lang="de-DE" dirty="0"/>
              <a:t>fließenden Flüssen und </a:t>
            </a:r>
            <a:br>
              <a:rPr lang="de-DE" dirty="0"/>
            </a:br>
            <a:r>
              <a:rPr lang="de-DE" dirty="0"/>
              <a:t>Mündungsgebieten</a:t>
            </a:r>
          </a:p>
        </p:txBody>
      </p:sp>
      <p:pic>
        <p:nvPicPr>
          <p:cNvPr id="4" name="Grafik 3" descr="Ein Bild, das Grafiken, Grafikdesign, Schrift, Logo enthält.&#10;&#10;Automatisch generierte Beschreibung">
            <a:extLst>
              <a:ext uri="{FF2B5EF4-FFF2-40B4-BE49-F238E27FC236}">
                <a16:creationId xmlns:a16="http://schemas.microsoft.com/office/drawing/2014/main" id="{A9F8234D-EE26-76E4-5083-D47BFAB705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grpSp>
        <p:nvGrpSpPr>
          <p:cNvPr id="22" name="Gruppieren 21">
            <a:extLst>
              <a:ext uri="{FF2B5EF4-FFF2-40B4-BE49-F238E27FC236}">
                <a16:creationId xmlns:a16="http://schemas.microsoft.com/office/drawing/2014/main" id="{77AFFAD1-93CD-2F3D-D5C5-288808D8CA10}"/>
              </a:ext>
            </a:extLst>
          </p:cNvPr>
          <p:cNvGrpSpPr/>
          <p:nvPr/>
        </p:nvGrpSpPr>
        <p:grpSpPr>
          <a:xfrm>
            <a:off x="6902907" y="3754405"/>
            <a:ext cx="5289093" cy="3011527"/>
            <a:chOff x="4567462" y="3727569"/>
            <a:chExt cx="5289093" cy="3011527"/>
          </a:xfrm>
        </p:grpSpPr>
        <p:pic>
          <p:nvPicPr>
            <p:cNvPr id="6" name="Grafik 5" descr="Fig. 7">
              <a:extLst>
                <a:ext uri="{FF2B5EF4-FFF2-40B4-BE49-F238E27FC236}">
                  <a16:creationId xmlns:a16="http://schemas.microsoft.com/office/drawing/2014/main" id="{E09BE88A-3996-39B1-D2FC-7F5BB70174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5111" r="7776"/>
            <a:stretch/>
          </p:blipFill>
          <p:spPr bwMode="auto">
            <a:xfrm>
              <a:off x="4567462" y="3727569"/>
              <a:ext cx="5146438" cy="2765306"/>
            </a:xfrm>
            <a:prstGeom prst="rect">
              <a:avLst/>
            </a:prstGeom>
            <a:noFill/>
            <a:ln>
              <a:solidFill>
                <a:schemeClr val="tx1"/>
              </a:solidFill>
            </a:ln>
          </p:spPr>
        </p:pic>
        <p:sp>
          <p:nvSpPr>
            <p:cNvPr id="7" name="Textfeld 6">
              <a:extLst>
                <a:ext uri="{FF2B5EF4-FFF2-40B4-BE49-F238E27FC236}">
                  <a16:creationId xmlns:a16="http://schemas.microsoft.com/office/drawing/2014/main" id="{53AC22FB-6C27-1CA9-3065-A9530B376A0C}"/>
                </a:ext>
              </a:extLst>
            </p:cNvPr>
            <p:cNvSpPr txBox="1"/>
            <p:nvPr/>
          </p:nvSpPr>
          <p:spPr>
            <a:xfrm>
              <a:off x="7969030" y="6492875"/>
              <a:ext cx="1887525" cy="246221"/>
            </a:xfrm>
            <a:prstGeom prst="rect">
              <a:avLst/>
            </a:prstGeom>
            <a:noFill/>
          </p:spPr>
          <p:txBody>
            <a:bodyPr wrap="square" rtlCol="0">
              <a:spAutoFit/>
            </a:bodyPr>
            <a:lstStyle/>
            <a:p>
              <a:r>
                <a:rPr lang="de-DE" sz="1000" dirty="0" err="1"/>
                <a:t>Karatayev</a:t>
              </a:r>
              <a:r>
                <a:rPr lang="de-DE" sz="1000" dirty="0"/>
                <a:t> &amp; </a:t>
              </a:r>
              <a:r>
                <a:rPr lang="de-DE" sz="1000" dirty="0" err="1"/>
                <a:t>Burlakova</a:t>
              </a:r>
              <a:r>
                <a:rPr lang="de-DE" sz="1000" dirty="0"/>
                <a:t> (2022)</a:t>
              </a:r>
            </a:p>
          </p:txBody>
        </p:sp>
      </p:grpSp>
      <p:sp>
        <p:nvSpPr>
          <p:cNvPr id="8" name="Textfeld 7">
            <a:extLst>
              <a:ext uri="{FF2B5EF4-FFF2-40B4-BE49-F238E27FC236}">
                <a16:creationId xmlns:a16="http://schemas.microsoft.com/office/drawing/2014/main" id="{022DC915-6CE9-155E-7E42-59CEA6BCDFEA}"/>
              </a:ext>
            </a:extLst>
          </p:cNvPr>
          <p:cNvSpPr txBox="1"/>
          <p:nvPr/>
        </p:nvSpPr>
        <p:spPr>
          <a:xfrm>
            <a:off x="8078851" y="2021388"/>
            <a:ext cx="606175" cy="246221"/>
          </a:xfrm>
          <a:prstGeom prst="rect">
            <a:avLst/>
          </a:prstGeom>
          <a:noFill/>
        </p:spPr>
        <p:txBody>
          <a:bodyPr wrap="square" rtlCol="0">
            <a:spAutoFit/>
          </a:bodyPr>
          <a:lstStyle/>
          <a:p>
            <a:pPr algn="r"/>
            <a:r>
              <a:rPr lang="de-DE" sz="1000" dirty="0"/>
              <a:t>© IfAÖ</a:t>
            </a:r>
            <a:endParaRPr lang="de-DE" sz="1050" dirty="0"/>
          </a:p>
        </p:txBody>
      </p:sp>
      <p:pic>
        <p:nvPicPr>
          <p:cNvPr id="21" name="Grafik 20" descr="Ein Bild, das Wirbellose, Muschel, Weichtiere, Schalentier enthält.&#10;&#10;Automatisch generierte Beschreibung">
            <a:extLst>
              <a:ext uri="{FF2B5EF4-FFF2-40B4-BE49-F238E27FC236}">
                <a16:creationId xmlns:a16="http://schemas.microsoft.com/office/drawing/2014/main" id="{6DB06F8F-BD96-B61C-AA5C-82294E6587CD}"/>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6447956" y="501712"/>
            <a:ext cx="2692498" cy="1998809"/>
          </a:xfrm>
          <a:prstGeom prst="rect">
            <a:avLst/>
          </a:prstGeom>
        </p:spPr>
      </p:pic>
      <p:grpSp>
        <p:nvGrpSpPr>
          <p:cNvPr id="12" name="Gruppieren 11">
            <a:extLst>
              <a:ext uri="{FF2B5EF4-FFF2-40B4-BE49-F238E27FC236}">
                <a16:creationId xmlns:a16="http://schemas.microsoft.com/office/drawing/2014/main" id="{717DA4A3-F3A5-5879-741C-EC4428A75C87}"/>
              </a:ext>
            </a:extLst>
          </p:cNvPr>
          <p:cNvGrpSpPr/>
          <p:nvPr/>
        </p:nvGrpSpPr>
        <p:grpSpPr>
          <a:xfrm>
            <a:off x="7462272" y="3476556"/>
            <a:ext cx="4729728" cy="3289376"/>
            <a:chOff x="7458096" y="3236882"/>
            <a:chExt cx="4729728" cy="3289376"/>
          </a:xfrm>
        </p:grpSpPr>
        <p:pic>
          <p:nvPicPr>
            <p:cNvPr id="1026" name="Picture 2">
              <a:extLst>
                <a:ext uri="{FF2B5EF4-FFF2-40B4-BE49-F238E27FC236}">
                  <a16:creationId xmlns:a16="http://schemas.microsoft.com/office/drawing/2014/main" id="{0F8B88AB-60E0-3562-BBB7-3906D4AE2B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58096" y="3242578"/>
              <a:ext cx="4607033" cy="3283680"/>
            </a:xfrm>
            <a:prstGeom prst="rect">
              <a:avLst/>
            </a:prstGeom>
            <a:noFill/>
            <a:extLst>
              <a:ext uri="{909E8E84-426E-40DD-AFC4-6F175D3DCCD1}">
                <a14:hiddenFill xmlns:a14="http://schemas.microsoft.com/office/drawing/2010/main">
                  <a:solidFill>
                    <a:srgbClr val="FFFFFF"/>
                  </a:solidFill>
                </a14:hiddenFill>
              </a:ext>
            </a:extLst>
          </p:spPr>
        </p:pic>
        <p:sp>
          <p:nvSpPr>
            <p:cNvPr id="11" name="Textfeld 10">
              <a:extLst>
                <a:ext uri="{FF2B5EF4-FFF2-40B4-BE49-F238E27FC236}">
                  <a16:creationId xmlns:a16="http://schemas.microsoft.com/office/drawing/2014/main" id="{F2CE4ECA-4225-DEAA-1C82-0086EAB06573}"/>
                </a:ext>
              </a:extLst>
            </p:cNvPr>
            <p:cNvSpPr txBox="1"/>
            <p:nvPr/>
          </p:nvSpPr>
          <p:spPr>
            <a:xfrm>
              <a:off x="9476126" y="3236882"/>
              <a:ext cx="2711698" cy="261610"/>
            </a:xfrm>
            <a:prstGeom prst="rect">
              <a:avLst/>
            </a:prstGeom>
            <a:noFill/>
          </p:spPr>
          <p:txBody>
            <a:bodyPr wrap="square">
              <a:spAutoFit/>
            </a:bodyPr>
            <a:lstStyle/>
            <a:p>
              <a:r>
                <a:rPr lang="de-DE" sz="1100" dirty="0"/>
                <a:t>„Das Quagga“ von Samuel Daniell (1804)</a:t>
              </a:r>
            </a:p>
          </p:txBody>
        </p:sp>
      </p:grpSp>
      <p:sp>
        <p:nvSpPr>
          <p:cNvPr id="14" name="Foliennummernplatzhalter 13">
            <a:extLst>
              <a:ext uri="{FF2B5EF4-FFF2-40B4-BE49-F238E27FC236}">
                <a16:creationId xmlns:a16="http://schemas.microsoft.com/office/drawing/2014/main" id="{8C5DD5A6-04D3-5CB5-7CFF-9DC65F12ADA7}"/>
              </a:ext>
            </a:extLst>
          </p:cNvPr>
          <p:cNvSpPr>
            <a:spLocks noGrp="1"/>
          </p:cNvSpPr>
          <p:nvPr>
            <p:ph type="sldNum" sz="quarter" idx="12"/>
          </p:nvPr>
        </p:nvSpPr>
        <p:spPr/>
        <p:txBody>
          <a:bodyPr/>
          <a:lstStyle/>
          <a:p>
            <a:fld id="{A641AE24-3A4D-4B70-A6B6-674CC0DF4E84}" type="slidenum">
              <a:rPr lang="de-DE" smtClean="0"/>
              <a:t>3</a:t>
            </a:fld>
            <a:endParaRPr lang="de-DE"/>
          </a:p>
        </p:txBody>
      </p:sp>
    </p:spTree>
    <p:extLst>
      <p:ext uri="{BB962C8B-B14F-4D97-AF65-F5344CB8AC3E}">
        <p14:creationId xmlns:p14="http://schemas.microsoft.com/office/powerpoint/2010/main" val="66351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C453B8-2C1F-AA0E-06FC-C0F288E2E1C0}"/>
              </a:ext>
            </a:extLst>
          </p:cNvPr>
          <p:cNvSpPr>
            <a:spLocks noGrp="1"/>
          </p:cNvSpPr>
          <p:nvPr>
            <p:ph type="title"/>
          </p:nvPr>
        </p:nvSpPr>
        <p:spPr>
          <a:xfrm>
            <a:off x="838200" y="365125"/>
            <a:ext cx="6313800" cy="1325563"/>
          </a:xfrm>
        </p:spPr>
        <p:txBody>
          <a:bodyPr/>
          <a:lstStyle/>
          <a:p>
            <a:r>
              <a:rPr lang="de-DE" dirty="0"/>
              <a:t>Einschleppung nach Deutschland</a:t>
            </a:r>
          </a:p>
        </p:txBody>
      </p:sp>
      <p:sp>
        <p:nvSpPr>
          <p:cNvPr id="3" name="Inhaltsplatzhalter 2">
            <a:extLst>
              <a:ext uri="{FF2B5EF4-FFF2-40B4-BE49-F238E27FC236}">
                <a16:creationId xmlns:a16="http://schemas.microsoft.com/office/drawing/2014/main" id="{46BE4B8A-D5A8-AD11-A78C-845743A35D5B}"/>
              </a:ext>
            </a:extLst>
          </p:cNvPr>
          <p:cNvSpPr>
            <a:spLocks noGrp="1"/>
          </p:cNvSpPr>
          <p:nvPr>
            <p:ph idx="1"/>
          </p:nvPr>
        </p:nvSpPr>
        <p:spPr>
          <a:xfrm>
            <a:off x="838200" y="1825625"/>
            <a:ext cx="6169154" cy="4351338"/>
          </a:xfrm>
        </p:spPr>
        <p:txBody>
          <a:bodyPr>
            <a:normAutofit/>
          </a:bodyPr>
          <a:lstStyle/>
          <a:p>
            <a:pPr marL="285750" indent="-285750">
              <a:buFont typeface="Arial" panose="020B0604020202020204" pitchFamily="34" charset="0"/>
              <a:buChar char="•"/>
            </a:pPr>
            <a:r>
              <a:rPr lang="de-DE" sz="2400" dirty="0"/>
              <a:t>Wanderung durch die Donau u. den Main-Donau-Kanal angenommen</a:t>
            </a:r>
          </a:p>
          <a:p>
            <a:pPr marL="285750" indent="-285750">
              <a:buFont typeface="Arial" panose="020B0604020202020204" pitchFamily="34" charset="0"/>
              <a:buChar char="•"/>
            </a:pPr>
            <a:r>
              <a:rPr lang="de-DE" sz="2400" dirty="0"/>
              <a:t>Genetische Untersuchungen legen nahe, dass Muschel durch Schiffe in das Rheindelta eingeschleppt wurden </a:t>
            </a:r>
            <a:br>
              <a:rPr lang="de-DE" sz="2400" dirty="0"/>
            </a:br>
            <a:r>
              <a:rPr lang="de-DE" sz="2400" dirty="0">
                <a:sym typeface="Wingdings" panose="05000000000000000000" pitchFamily="2" charset="2"/>
              </a:rPr>
              <a:t> Ausbreitung nach Süden mit Binnenschiffen </a:t>
            </a:r>
          </a:p>
          <a:p>
            <a:pPr marL="285750" indent="-285750">
              <a:buFont typeface="Arial" panose="020B0604020202020204" pitchFamily="34" charset="0"/>
              <a:buChar char="•"/>
            </a:pPr>
            <a:r>
              <a:rPr lang="de-DE" sz="2400" dirty="0">
                <a:sym typeface="Wingdings" panose="05000000000000000000" pitchFamily="2" charset="2"/>
              </a:rPr>
              <a:t>Damit käme auch Einschleppung aus Nordamerika in Frage, wohin die Muschel bereits in den 1990er Jahren einwanderte</a:t>
            </a:r>
            <a:endParaRPr lang="de-DE" sz="2400" dirty="0"/>
          </a:p>
          <a:p>
            <a:endParaRPr lang="de-DE" sz="2400" dirty="0"/>
          </a:p>
        </p:txBody>
      </p:sp>
      <p:grpSp>
        <p:nvGrpSpPr>
          <p:cNvPr id="4" name="Gruppieren 3">
            <a:extLst>
              <a:ext uri="{FF2B5EF4-FFF2-40B4-BE49-F238E27FC236}">
                <a16:creationId xmlns:a16="http://schemas.microsoft.com/office/drawing/2014/main" id="{491AAF6C-0C74-08D8-3055-1BD8E5BF451D}"/>
              </a:ext>
            </a:extLst>
          </p:cNvPr>
          <p:cNvGrpSpPr/>
          <p:nvPr/>
        </p:nvGrpSpPr>
        <p:grpSpPr>
          <a:xfrm>
            <a:off x="6911820" y="939398"/>
            <a:ext cx="5280180" cy="2924967"/>
            <a:chOff x="11094273" y="-1266674"/>
            <a:chExt cx="5280180" cy="2924967"/>
          </a:xfrm>
        </p:grpSpPr>
        <p:pic>
          <p:nvPicPr>
            <p:cNvPr id="5" name="Grafik 4" descr="Fig. 7">
              <a:extLst>
                <a:ext uri="{FF2B5EF4-FFF2-40B4-BE49-F238E27FC236}">
                  <a16:creationId xmlns:a16="http://schemas.microsoft.com/office/drawing/2014/main" id="{6C10D83C-BEA5-2B8D-489D-5CCE455E7E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121" t="19345" r="16065" b="13557"/>
            <a:stretch/>
          </p:blipFill>
          <p:spPr bwMode="auto">
            <a:xfrm>
              <a:off x="11214363" y="-1210439"/>
              <a:ext cx="5040000" cy="2868732"/>
            </a:xfrm>
            <a:prstGeom prst="rect">
              <a:avLst/>
            </a:prstGeom>
            <a:noFill/>
            <a:ln>
              <a:solidFill>
                <a:schemeClr val="tx1"/>
              </a:solidFill>
            </a:ln>
          </p:spPr>
        </p:pic>
        <p:sp>
          <p:nvSpPr>
            <p:cNvPr id="6" name="Textfeld 5">
              <a:extLst>
                <a:ext uri="{FF2B5EF4-FFF2-40B4-BE49-F238E27FC236}">
                  <a16:creationId xmlns:a16="http://schemas.microsoft.com/office/drawing/2014/main" id="{4BF95F78-3EE8-DBFC-1FCA-428C6163F58B}"/>
                </a:ext>
              </a:extLst>
            </p:cNvPr>
            <p:cNvSpPr txBox="1"/>
            <p:nvPr/>
          </p:nvSpPr>
          <p:spPr>
            <a:xfrm>
              <a:off x="11094273" y="-1266674"/>
              <a:ext cx="5280180" cy="246221"/>
            </a:xfrm>
            <a:prstGeom prst="rect">
              <a:avLst/>
            </a:prstGeom>
            <a:noFill/>
          </p:spPr>
          <p:txBody>
            <a:bodyPr wrap="square" rtlCol="0">
              <a:spAutoFit/>
            </a:bodyPr>
            <a:lstStyle/>
            <a:p>
              <a:pPr algn="r"/>
              <a:r>
                <a:rPr lang="de-DE" sz="1000" dirty="0" err="1"/>
                <a:t>Karatayev</a:t>
              </a:r>
              <a:r>
                <a:rPr lang="de-DE" sz="1000" dirty="0"/>
                <a:t> &amp; </a:t>
              </a:r>
              <a:r>
                <a:rPr lang="de-DE" sz="1000" dirty="0" err="1"/>
                <a:t>Burlakova</a:t>
              </a:r>
              <a:r>
                <a:rPr lang="de-DE" sz="1000" dirty="0"/>
                <a:t> (2022)</a:t>
              </a:r>
            </a:p>
          </p:txBody>
        </p:sp>
      </p:grpSp>
      <p:grpSp>
        <p:nvGrpSpPr>
          <p:cNvPr id="7" name="Gruppieren 6">
            <a:extLst>
              <a:ext uri="{FF2B5EF4-FFF2-40B4-BE49-F238E27FC236}">
                <a16:creationId xmlns:a16="http://schemas.microsoft.com/office/drawing/2014/main" id="{ADE61736-D2C4-368F-97A5-2761DC0BB3D0}"/>
              </a:ext>
            </a:extLst>
          </p:cNvPr>
          <p:cNvGrpSpPr/>
          <p:nvPr/>
        </p:nvGrpSpPr>
        <p:grpSpPr>
          <a:xfrm>
            <a:off x="8503095" y="3906000"/>
            <a:ext cx="3657674" cy="2952000"/>
            <a:chOff x="146931" y="3462326"/>
            <a:chExt cx="3657674" cy="2952000"/>
          </a:xfrm>
        </p:grpSpPr>
        <p:pic>
          <p:nvPicPr>
            <p:cNvPr id="8" name="Grafik 7">
              <a:extLst>
                <a:ext uri="{FF2B5EF4-FFF2-40B4-BE49-F238E27FC236}">
                  <a16:creationId xmlns:a16="http://schemas.microsoft.com/office/drawing/2014/main" id="{76E197AD-962B-F804-6E90-8453C06A0411}"/>
                </a:ext>
              </a:extLst>
            </p:cNvPr>
            <p:cNvPicPr>
              <a:picLocks noChangeAspect="1"/>
            </p:cNvPicPr>
            <p:nvPr/>
          </p:nvPicPr>
          <p:blipFill>
            <a:blip r:embed="rId3"/>
            <a:stretch>
              <a:fillRect/>
            </a:stretch>
          </p:blipFill>
          <p:spPr>
            <a:xfrm>
              <a:off x="146931" y="3462326"/>
              <a:ext cx="3633790" cy="2952000"/>
            </a:xfrm>
            <a:prstGeom prst="rect">
              <a:avLst/>
            </a:prstGeom>
          </p:spPr>
        </p:pic>
        <p:sp>
          <p:nvSpPr>
            <p:cNvPr id="9" name="Textfeld 8">
              <a:extLst>
                <a:ext uri="{FF2B5EF4-FFF2-40B4-BE49-F238E27FC236}">
                  <a16:creationId xmlns:a16="http://schemas.microsoft.com/office/drawing/2014/main" id="{2BD76CE4-9CD5-22EA-971E-E84A75923B84}"/>
                </a:ext>
              </a:extLst>
            </p:cNvPr>
            <p:cNvSpPr txBox="1"/>
            <p:nvPr/>
          </p:nvSpPr>
          <p:spPr>
            <a:xfrm>
              <a:off x="170815" y="6126470"/>
              <a:ext cx="3633790" cy="246221"/>
            </a:xfrm>
            <a:prstGeom prst="rect">
              <a:avLst/>
            </a:prstGeom>
            <a:noFill/>
          </p:spPr>
          <p:txBody>
            <a:bodyPr wrap="square" rtlCol="0">
              <a:spAutoFit/>
            </a:bodyPr>
            <a:lstStyle/>
            <a:p>
              <a:pPr algn="r"/>
              <a:r>
                <a:rPr lang="de-DE" sz="1000" dirty="0" err="1"/>
                <a:t>Karatayev</a:t>
              </a:r>
              <a:r>
                <a:rPr lang="de-DE" sz="1000" dirty="0"/>
                <a:t> &amp; </a:t>
              </a:r>
              <a:r>
                <a:rPr lang="de-DE" sz="1000" dirty="0" err="1"/>
                <a:t>Burlakova</a:t>
              </a:r>
              <a:r>
                <a:rPr lang="de-DE" sz="1000" dirty="0"/>
                <a:t> (2022)</a:t>
              </a:r>
            </a:p>
          </p:txBody>
        </p:sp>
      </p:grpSp>
      <p:pic>
        <p:nvPicPr>
          <p:cNvPr id="10" name="Grafik 9" descr="Ein Bild, das Grafiken, Grafikdesign, Schrift, Logo enthält.&#10;&#10;Automatisch generierte Beschreibung">
            <a:extLst>
              <a:ext uri="{FF2B5EF4-FFF2-40B4-BE49-F238E27FC236}">
                <a16:creationId xmlns:a16="http://schemas.microsoft.com/office/drawing/2014/main" id="{29ABF1C6-8E39-78C6-73EB-CEF71011048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11" name="Foliennummernplatzhalter 10">
            <a:extLst>
              <a:ext uri="{FF2B5EF4-FFF2-40B4-BE49-F238E27FC236}">
                <a16:creationId xmlns:a16="http://schemas.microsoft.com/office/drawing/2014/main" id="{0D55355B-D4AE-1370-5616-2C52F3089F9A}"/>
              </a:ext>
            </a:extLst>
          </p:cNvPr>
          <p:cNvSpPr>
            <a:spLocks noGrp="1"/>
          </p:cNvSpPr>
          <p:nvPr>
            <p:ph type="sldNum" sz="quarter" idx="12"/>
          </p:nvPr>
        </p:nvSpPr>
        <p:spPr/>
        <p:txBody>
          <a:bodyPr/>
          <a:lstStyle/>
          <a:p>
            <a:fld id="{A641AE24-3A4D-4B70-A6B6-674CC0DF4E84}" type="slidenum">
              <a:rPr lang="de-DE" smtClean="0"/>
              <a:t>4</a:t>
            </a:fld>
            <a:endParaRPr lang="de-DE"/>
          </a:p>
        </p:txBody>
      </p:sp>
    </p:spTree>
    <p:extLst>
      <p:ext uri="{BB962C8B-B14F-4D97-AF65-F5344CB8AC3E}">
        <p14:creationId xmlns:p14="http://schemas.microsoft.com/office/powerpoint/2010/main" val="2498549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748EA8-15C7-0FA8-AC61-42E30BA17981}"/>
              </a:ext>
            </a:extLst>
          </p:cNvPr>
          <p:cNvSpPr>
            <a:spLocks noGrp="1"/>
          </p:cNvSpPr>
          <p:nvPr>
            <p:ph type="title"/>
          </p:nvPr>
        </p:nvSpPr>
        <p:spPr/>
        <p:txBody>
          <a:bodyPr/>
          <a:lstStyle/>
          <a:p>
            <a:r>
              <a:rPr lang="de-DE" dirty="0"/>
              <a:t>Erstnachweise </a:t>
            </a:r>
          </a:p>
        </p:txBody>
      </p:sp>
      <p:sp>
        <p:nvSpPr>
          <p:cNvPr id="3" name="Inhaltsplatzhalter 2">
            <a:extLst>
              <a:ext uri="{FF2B5EF4-FFF2-40B4-BE49-F238E27FC236}">
                <a16:creationId xmlns:a16="http://schemas.microsoft.com/office/drawing/2014/main" id="{DA2C9CA0-7BB6-F1F8-53D8-A59AFC64494F}"/>
              </a:ext>
            </a:extLst>
          </p:cNvPr>
          <p:cNvSpPr>
            <a:spLocks noGrp="1"/>
          </p:cNvSpPr>
          <p:nvPr>
            <p:ph idx="1"/>
          </p:nvPr>
        </p:nvSpPr>
        <p:spPr>
          <a:xfrm>
            <a:off x="838199" y="1825625"/>
            <a:ext cx="5630695" cy="4351338"/>
          </a:xfrm>
        </p:spPr>
        <p:txBody>
          <a:bodyPr>
            <a:normAutofit/>
          </a:bodyPr>
          <a:lstStyle/>
          <a:p>
            <a:pPr marL="285750" indent="-285750">
              <a:buFont typeface="Arial" panose="020B0604020202020204" pitchFamily="34" charset="0"/>
              <a:buChar char="•"/>
            </a:pPr>
            <a:r>
              <a:rPr lang="de-DE" sz="2400" dirty="0"/>
              <a:t>2004/2005: Erstnachweis für Deutschland im Rhein bzw. Main (Ansiedlung bereits 2004)</a:t>
            </a:r>
          </a:p>
          <a:p>
            <a:pPr marL="285750" indent="-285750">
              <a:buFont typeface="Arial" panose="020B0604020202020204" pitchFamily="34" charset="0"/>
              <a:buChar char="•"/>
            </a:pPr>
            <a:r>
              <a:rPr lang="de-DE" sz="2400" dirty="0"/>
              <a:t>2014: M-V im Bereich der meckl. Seenplatte u. im Stettiner Haff (Ostsee)</a:t>
            </a:r>
          </a:p>
          <a:p>
            <a:pPr marL="285750" indent="-285750">
              <a:buFont typeface="Arial" panose="020B0604020202020204" pitchFamily="34" charset="0"/>
              <a:buChar char="•"/>
            </a:pPr>
            <a:r>
              <a:rPr lang="de-DE" sz="2400" dirty="0"/>
              <a:t>2016: Erstnachweis im Bodensee</a:t>
            </a:r>
            <a:br>
              <a:rPr lang="de-DE" sz="2400" dirty="0"/>
            </a:br>
            <a:r>
              <a:rPr lang="de-DE" sz="2400" dirty="0"/>
              <a:t>(Zebramuschel bereits seit Ende der 1960er Jahre im Bodensee)</a:t>
            </a:r>
          </a:p>
        </p:txBody>
      </p:sp>
      <p:pic>
        <p:nvPicPr>
          <p:cNvPr id="4" name="Grafik 3" descr="Ein Bild, das Karte, Text, Atlas enthält.&#10;&#10;Automatisch generierte Beschreibung">
            <a:extLst>
              <a:ext uri="{FF2B5EF4-FFF2-40B4-BE49-F238E27FC236}">
                <a16:creationId xmlns:a16="http://schemas.microsoft.com/office/drawing/2014/main" id="{14F31D38-6CBC-3A17-BA6A-B532E89A7A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bwMode="auto">
          <a:xfrm>
            <a:off x="6939458" y="13182"/>
            <a:ext cx="5252542" cy="6844818"/>
          </a:xfrm>
          <a:prstGeom prst="rect">
            <a:avLst/>
          </a:prstGeom>
          <a:ln>
            <a:noFill/>
          </a:ln>
          <a:extLst>
            <a:ext uri="{53640926-AAD7-44D8-BBD7-CCE9431645EC}">
              <a14:shadowObscured xmlns:a14="http://schemas.microsoft.com/office/drawing/2010/main"/>
            </a:ext>
          </a:extLst>
        </p:spPr>
      </p:pic>
      <p:pic>
        <p:nvPicPr>
          <p:cNvPr id="5" name="Grafik 4" descr="Ein Bild, das Wirbellose, Muschel, Weichtiere, Schalentier enthält.&#10;&#10;Automatisch generierte Beschreibung">
            <a:extLst>
              <a:ext uri="{FF2B5EF4-FFF2-40B4-BE49-F238E27FC236}">
                <a16:creationId xmlns:a16="http://schemas.microsoft.com/office/drawing/2014/main" id="{FF72994D-9641-650C-B791-05CFBE03373F}"/>
              </a:ext>
            </a:extLst>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7145941" y="0"/>
            <a:ext cx="1463038" cy="1086104"/>
          </a:xfrm>
          <a:prstGeom prst="rect">
            <a:avLst/>
          </a:prstGeom>
        </p:spPr>
      </p:pic>
      <p:cxnSp>
        <p:nvCxnSpPr>
          <p:cNvPr id="11" name="Gerade Verbindung mit Pfeil 10">
            <a:extLst>
              <a:ext uri="{FF2B5EF4-FFF2-40B4-BE49-F238E27FC236}">
                <a16:creationId xmlns:a16="http://schemas.microsoft.com/office/drawing/2014/main" id="{E1D7087B-CCC8-3084-8A82-5D2B5A7BA449}"/>
              </a:ext>
            </a:extLst>
          </p:cNvPr>
          <p:cNvCxnSpPr/>
          <p:nvPr/>
        </p:nvCxnSpPr>
        <p:spPr>
          <a:xfrm>
            <a:off x="5749047" y="2363821"/>
            <a:ext cx="2042808" cy="1420239"/>
          </a:xfrm>
          <a:prstGeom prst="straightConnector1">
            <a:avLst/>
          </a:prstGeom>
          <a:ln w="28575">
            <a:solidFill>
              <a:srgbClr val="C00000"/>
            </a:solidFill>
            <a:tailEnd type="triangle"/>
          </a:ln>
          <a:effectLst>
            <a:outerShdw blurRad="50800" dist="38100" dir="8100000" algn="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12" name="Gerade Verbindung mit Pfeil 11">
            <a:extLst>
              <a:ext uri="{FF2B5EF4-FFF2-40B4-BE49-F238E27FC236}">
                <a16:creationId xmlns:a16="http://schemas.microsoft.com/office/drawing/2014/main" id="{DA4977CD-163F-6258-1730-5781B208798E}"/>
              </a:ext>
            </a:extLst>
          </p:cNvPr>
          <p:cNvCxnSpPr>
            <a:cxnSpLocks/>
          </p:cNvCxnSpPr>
          <p:nvPr/>
        </p:nvCxnSpPr>
        <p:spPr>
          <a:xfrm>
            <a:off x="6096000" y="4270392"/>
            <a:ext cx="2512979" cy="1906571"/>
          </a:xfrm>
          <a:prstGeom prst="straightConnector1">
            <a:avLst/>
          </a:prstGeom>
          <a:ln w="28575">
            <a:solidFill>
              <a:srgbClr val="C00000"/>
            </a:solidFill>
            <a:tailEnd type="triangle"/>
          </a:ln>
          <a:effectLst>
            <a:outerShdw blurRad="50800" dist="38100" dir="8100000" algn="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14" name="Gerade Verbindung mit Pfeil 13">
            <a:extLst>
              <a:ext uri="{FF2B5EF4-FFF2-40B4-BE49-F238E27FC236}">
                <a16:creationId xmlns:a16="http://schemas.microsoft.com/office/drawing/2014/main" id="{15AFCCA3-C554-4496-66A0-967C23BFF783}"/>
              </a:ext>
            </a:extLst>
          </p:cNvPr>
          <p:cNvCxnSpPr>
            <a:cxnSpLocks/>
          </p:cNvCxnSpPr>
          <p:nvPr/>
        </p:nvCxnSpPr>
        <p:spPr>
          <a:xfrm flipV="1">
            <a:off x="6468894" y="1438047"/>
            <a:ext cx="3832697" cy="1990953"/>
          </a:xfrm>
          <a:prstGeom prst="straightConnector1">
            <a:avLst/>
          </a:prstGeom>
          <a:ln w="28575">
            <a:solidFill>
              <a:srgbClr val="C00000"/>
            </a:solidFill>
            <a:tailEnd type="triangle"/>
          </a:ln>
          <a:effectLst>
            <a:outerShdw blurRad="50800" dist="38100" dir="5400000" algn="t"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pic>
        <p:nvPicPr>
          <p:cNvPr id="16" name="Grafik 15" descr="Ein Bild, das Grafiken, Grafikdesign, Schrift, Logo enthält.&#10;&#10;Automatisch generierte Beschreibung">
            <a:extLst>
              <a:ext uri="{FF2B5EF4-FFF2-40B4-BE49-F238E27FC236}">
                <a16:creationId xmlns:a16="http://schemas.microsoft.com/office/drawing/2014/main" id="{58C07D91-EFBA-EA7C-5BBF-1CF05B25DF1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6" name="Foliennummernplatzhalter 5">
            <a:extLst>
              <a:ext uri="{FF2B5EF4-FFF2-40B4-BE49-F238E27FC236}">
                <a16:creationId xmlns:a16="http://schemas.microsoft.com/office/drawing/2014/main" id="{E635CD42-C92F-CF6C-989D-6C4C949F1A04}"/>
              </a:ext>
            </a:extLst>
          </p:cNvPr>
          <p:cNvSpPr>
            <a:spLocks noGrp="1"/>
          </p:cNvSpPr>
          <p:nvPr>
            <p:ph type="sldNum" sz="quarter" idx="12"/>
          </p:nvPr>
        </p:nvSpPr>
        <p:spPr/>
        <p:txBody>
          <a:bodyPr/>
          <a:lstStyle/>
          <a:p>
            <a:fld id="{A641AE24-3A4D-4B70-A6B6-674CC0DF4E84}" type="slidenum">
              <a:rPr lang="de-DE" smtClean="0"/>
              <a:t>5</a:t>
            </a:fld>
            <a:endParaRPr lang="de-DE"/>
          </a:p>
        </p:txBody>
      </p:sp>
    </p:spTree>
    <p:extLst>
      <p:ext uri="{BB962C8B-B14F-4D97-AF65-F5344CB8AC3E}">
        <p14:creationId xmlns:p14="http://schemas.microsoft.com/office/powerpoint/2010/main" val="298769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C67707-C999-8B6B-319D-FCA9C30E6E76}"/>
              </a:ext>
            </a:extLst>
          </p:cNvPr>
          <p:cNvSpPr>
            <a:spLocks noGrp="1"/>
          </p:cNvSpPr>
          <p:nvPr>
            <p:ph type="title"/>
          </p:nvPr>
        </p:nvSpPr>
        <p:spPr>
          <a:xfrm>
            <a:off x="6417733" y="490537"/>
            <a:ext cx="5291663" cy="1628775"/>
          </a:xfrm>
        </p:spPr>
        <p:txBody>
          <a:bodyPr anchor="b">
            <a:normAutofit/>
          </a:bodyPr>
          <a:lstStyle/>
          <a:p>
            <a:r>
              <a:rPr lang="de-DE" sz="4000" dirty="0"/>
              <a:t>Verbreitung im Plauer See</a:t>
            </a:r>
          </a:p>
        </p:txBody>
      </p:sp>
      <p:pic>
        <p:nvPicPr>
          <p:cNvPr id="2050" name="Picture 2" descr="Ein Bild, das draußen, Wasser, Landschaft, Himmel enthält.&#10;&#10;KI-generierte Inhalte können fehlerhaft sein.">
            <a:extLst>
              <a:ext uri="{FF2B5EF4-FFF2-40B4-BE49-F238E27FC236}">
                <a16:creationId xmlns:a16="http://schemas.microsoft.com/office/drawing/2014/main" id="{8A57AECA-BDA0-CC92-6C4B-C6629F1C29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757" r="26895" b="-2"/>
          <a:stretch/>
        </p:blipFill>
        <p:spPr bwMode="auto">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3" name="Inhaltsplatzhalter 2">
            <a:extLst>
              <a:ext uri="{FF2B5EF4-FFF2-40B4-BE49-F238E27FC236}">
                <a16:creationId xmlns:a16="http://schemas.microsoft.com/office/drawing/2014/main" id="{5E127446-16D7-8CE7-2162-6568B71FC5BF}"/>
              </a:ext>
            </a:extLst>
          </p:cNvPr>
          <p:cNvSpPr>
            <a:spLocks noGrp="1"/>
          </p:cNvSpPr>
          <p:nvPr>
            <p:ph idx="1"/>
          </p:nvPr>
        </p:nvSpPr>
        <p:spPr>
          <a:xfrm>
            <a:off x="6417734" y="2614612"/>
            <a:ext cx="5291663" cy="3752849"/>
          </a:xfrm>
        </p:spPr>
        <p:txBody>
          <a:bodyPr>
            <a:noAutofit/>
          </a:bodyPr>
          <a:lstStyle/>
          <a:p>
            <a:r>
              <a:rPr lang="de-DE" sz="2400" dirty="0"/>
              <a:t>Bestandteil des Bundeswasserstraßennetzes </a:t>
            </a:r>
          </a:p>
          <a:p>
            <a:pPr lvl="1">
              <a:buFont typeface="Wingdings" panose="05000000000000000000" pitchFamily="2" charset="2"/>
              <a:buChar char="Ø"/>
            </a:pPr>
            <a:r>
              <a:rPr lang="de-DE" dirty="0">
                <a:sym typeface="Wingdings" panose="05000000000000000000" pitchFamily="2" charset="2"/>
              </a:rPr>
              <a:t>an Verbreitungswege durch Schifffahrt angebunden </a:t>
            </a:r>
            <a:endParaRPr lang="de-DE" dirty="0"/>
          </a:p>
          <a:p>
            <a:r>
              <a:rPr lang="de-DE" sz="2400" dirty="0"/>
              <a:t>April 2015: Nachweis bei </a:t>
            </a:r>
            <a:r>
              <a:rPr lang="de-DE" sz="2400" dirty="0" err="1"/>
              <a:t>Appelburg</a:t>
            </a:r>
            <a:r>
              <a:rPr lang="de-DE" sz="2400" dirty="0"/>
              <a:t>, Plauer See</a:t>
            </a:r>
          </a:p>
          <a:p>
            <a:r>
              <a:rPr lang="de-DE" sz="2400" dirty="0"/>
              <a:t>2014 hohe Dominanz der Zebra-Muschel </a:t>
            </a:r>
            <a:r>
              <a:rPr lang="de-DE" sz="2400" dirty="0">
                <a:sym typeface="Wingdings" panose="05000000000000000000" pitchFamily="2" charset="2"/>
              </a:rPr>
              <a:t> Voraussichtlich Verdrängung durch Quagga-Muschel</a:t>
            </a:r>
            <a:endParaRPr lang="de-DE" sz="2400" dirty="0"/>
          </a:p>
          <a:p>
            <a:endParaRPr lang="de-DE" sz="2400" dirty="0"/>
          </a:p>
        </p:txBody>
      </p:sp>
      <p:pic>
        <p:nvPicPr>
          <p:cNvPr id="4" name="Grafik 3" descr="Ein Bild, das Grafiken, Grafikdesign, Schrift, Logo enthält.&#10;&#10;Automatisch generierte Beschreibung">
            <a:extLst>
              <a:ext uri="{FF2B5EF4-FFF2-40B4-BE49-F238E27FC236}">
                <a16:creationId xmlns:a16="http://schemas.microsoft.com/office/drawing/2014/main" id="{8EBFEE23-9F88-EB04-F5CA-8A67E12F5B3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6" name="Textfeld 5">
            <a:extLst>
              <a:ext uri="{FF2B5EF4-FFF2-40B4-BE49-F238E27FC236}">
                <a16:creationId xmlns:a16="http://schemas.microsoft.com/office/drawing/2014/main" id="{DCAF40C1-5B12-C6D3-652D-A8FB6C6F680E}"/>
              </a:ext>
            </a:extLst>
          </p:cNvPr>
          <p:cNvSpPr txBox="1"/>
          <p:nvPr/>
        </p:nvSpPr>
        <p:spPr>
          <a:xfrm>
            <a:off x="4584870" y="6546395"/>
            <a:ext cx="6093724" cy="261610"/>
          </a:xfrm>
          <a:prstGeom prst="rect">
            <a:avLst/>
          </a:prstGeom>
          <a:noFill/>
        </p:spPr>
        <p:txBody>
          <a:bodyPr wrap="square">
            <a:spAutoFit/>
          </a:bodyPr>
          <a:lstStyle/>
          <a:p>
            <a:r>
              <a:rPr lang="de-DE" sz="1100" dirty="0">
                <a:solidFill>
                  <a:schemeClr val="bg1"/>
                </a:solidFill>
              </a:rPr>
              <a:t>© Steffen Böttcher</a:t>
            </a:r>
          </a:p>
        </p:txBody>
      </p:sp>
      <p:sp>
        <p:nvSpPr>
          <p:cNvPr id="5" name="Foliennummernplatzhalter 4">
            <a:extLst>
              <a:ext uri="{FF2B5EF4-FFF2-40B4-BE49-F238E27FC236}">
                <a16:creationId xmlns:a16="http://schemas.microsoft.com/office/drawing/2014/main" id="{2690B73E-AAAD-921B-965A-277862EECAD1}"/>
              </a:ext>
            </a:extLst>
          </p:cNvPr>
          <p:cNvSpPr>
            <a:spLocks noGrp="1"/>
          </p:cNvSpPr>
          <p:nvPr>
            <p:ph type="sldNum" sz="quarter" idx="12"/>
          </p:nvPr>
        </p:nvSpPr>
        <p:spPr/>
        <p:txBody>
          <a:bodyPr/>
          <a:lstStyle/>
          <a:p>
            <a:fld id="{A641AE24-3A4D-4B70-A6B6-674CC0DF4E84}" type="slidenum">
              <a:rPr lang="de-DE" smtClean="0"/>
              <a:t>6</a:t>
            </a:fld>
            <a:endParaRPr lang="de-DE"/>
          </a:p>
        </p:txBody>
      </p:sp>
    </p:spTree>
    <p:extLst>
      <p:ext uri="{BB962C8B-B14F-4D97-AF65-F5344CB8AC3E}">
        <p14:creationId xmlns:p14="http://schemas.microsoft.com/office/powerpoint/2010/main" val="1958970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18E5E-F629-2FE9-B652-E40A672186F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65F13F4-CE34-B431-4137-86A7FC9D2264}"/>
              </a:ext>
            </a:extLst>
          </p:cNvPr>
          <p:cNvSpPr>
            <a:spLocks noGrp="1"/>
          </p:cNvSpPr>
          <p:nvPr>
            <p:ph type="title"/>
          </p:nvPr>
        </p:nvSpPr>
        <p:spPr/>
        <p:txBody>
          <a:bodyPr/>
          <a:lstStyle/>
          <a:p>
            <a:r>
              <a:rPr lang="de-DE" dirty="0"/>
              <a:t>Dreikantmuscheln</a:t>
            </a:r>
          </a:p>
        </p:txBody>
      </p:sp>
      <p:sp>
        <p:nvSpPr>
          <p:cNvPr id="10" name="Textplatzhalter 9">
            <a:extLst>
              <a:ext uri="{FF2B5EF4-FFF2-40B4-BE49-F238E27FC236}">
                <a16:creationId xmlns:a16="http://schemas.microsoft.com/office/drawing/2014/main" id="{CC5501EE-892D-730B-FD80-814A6D4B75F3}"/>
              </a:ext>
            </a:extLst>
          </p:cNvPr>
          <p:cNvSpPr>
            <a:spLocks noGrp="1"/>
          </p:cNvSpPr>
          <p:nvPr>
            <p:ph type="body" idx="1"/>
          </p:nvPr>
        </p:nvSpPr>
        <p:spPr>
          <a:xfrm>
            <a:off x="839788" y="1545236"/>
            <a:ext cx="5157787" cy="417522"/>
          </a:xfrm>
        </p:spPr>
        <p:txBody>
          <a:bodyPr>
            <a:normAutofit fontScale="92500"/>
          </a:bodyPr>
          <a:lstStyle/>
          <a:p>
            <a:r>
              <a:rPr lang="de-DE" dirty="0"/>
              <a:t>Quagga-Muschel</a:t>
            </a:r>
            <a:r>
              <a:rPr lang="de-DE" i="1" dirty="0"/>
              <a:t> (</a:t>
            </a:r>
            <a:r>
              <a:rPr lang="de-DE" i="1" dirty="0" err="1"/>
              <a:t>Dreissena</a:t>
            </a:r>
            <a:r>
              <a:rPr lang="de-DE" i="1" dirty="0"/>
              <a:t> </a:t>
            </a:r>
            <a:r>
              <a:rPr lang="de-DE" i="1" dirty="0" err="1"/>
              <a:t>bugensis</a:t>
            </a:r>
            <a:r>
              <a:rPr lang="de-DE" i="1" dirty="0"/>
              <a:t>)</a:t>
            </a:r>
            <a:endParaRPr lang="de-DE" dirty="0"/>
          </a:p>
        </p:txBody>
      </p:sp>
      <p:sp>
        <p:nvSpPr>
          <p:cNvPr id="11" name="Textplatzhalter 10">
            <a:extLst>
              <a:ext uri="{FF2B5EF4-FFF2-40B4-BE49-F238E27FC236}">
                <a16:creationId xmlns:a16="http://schemas.microsoft.com/office/drawing/2014/main" id="{6657AEBD-3B6A-36AE-2D97-8D81DCA1DD73}"/>
              </a:ext>
            </a:extLst>
          </p:cNvPr>
          <p:cNvSpPr>
            <a:spLocks noGrp="1"/>
          </p:cNvSpPr>
          <p:nvPr>
            <p:ph type="body" sz="quarter" idx="3"/>
          </p:nvPr>
        </p:nvSpPr>
        <p:spPr>
          <a:xfrm>
            <a:off x="6201593" y="1529590"/>
            <a:ext cx="5892929" cy="448813"/>
          </a:xfrm>
        </p:spPr>
        <p:txBody>
          <a:bodyPr>
            <a:normAutofit fontScale="92500"/>
          </a:bodyPr>
          <a:lstStyle/>
          <a:p>
            <a:r>
              <a:rPr lang="de-DE" dirty="0"/>
              <a:t>Zebramuschel (</a:t>
            </a:r>
            <a:r>
              <a:rPr lang="de-DE" i="1" dirty="0" err="1"/>
              <a:t>Dreissena</a:t>
            </a:r>
            <a:r>
              <a:rPr lang="de-DE" i="1" dirty="0"/>
              <a:t> </a:t>
            </a:r>
            <a:r>
              <a:rPr lang="de-DE" i="1" dirty="0" err="1"/>
              <a:t>polymorpha</a:t>
            </a:r>
            <a:r>
              <a:rPr lang="de-DE" dirty="0"/>
              <a:t>)</a:t>
            </a:r>
          </a:p>
        </p:txBody>
      </p:sp>
      <p:pic>
        <p:nvPicPr>
          <p:cNvPr id="4" name="Grafik 3" descr="Ein Bild, das Grafiken, Grafikdesign, Schrift, Logo enthält.&#10;&#10;Automatisch generierte Beschreibung">
            <a:extLst>
              <a:ext uri="{FF2B5EF4-FFF2-40B4-BE49-F238E27FC236}">
                <a16:creationId xmlns:a16="http://schemas.microsoft.com/office/drawing/2014/main" id="{DE599D4B-5F43-0007-1E8A-05BEC88DDC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grpSp>
        <p:nvGrpSpPr>
          <p:cNvPr id="21" name="Gruppieren 20">
            <a:extLst>
              <a:ext uri="{FF2B5EF4-FFF2-40B4-BE49-F238E27FC236}">
                <a16:creationId xmlns:a16="http://schemas.microsoft.com/office/drawing/2014/main" id="{A3B7DDAE-06E8-D2C4-5949-20CB0CFA7A32}"/>
              </a:ext>
            </a:extLst>
          </p:cNvPr>
          <p:cNvGrpSpPr/>
          <p:nvPr/>
        </p:nvGrpSpPr>
        <p:grpSpPr>
          <a:xfrm>
            <a:off x="1544124" y="1956978"/>
            <a:ext cx="3173002" cy="2314189"/>
            <a:chOff x="839788" y="2129976"/>
            <a:chExt cx="3173002" cy="2314189"/>
          </a:xfrm>
        </p:grpSpPr>
        <p:pic>
          <p:nvPicPr>
            <p:cNvPr id="5" name="Grafik 4" descr="Ein Bild, das Wirbellose, Muschel, Weichtiere, Schalentier enthält.&#10;&#10;Automatisch generierte Beschreibung">
              <a:extLst>
                <a:ext uri="{FF2B5EF4-FFF2-40B4-BE49-F238E27FC236}">
                  <a16:creationId xmlns:a16="http://schemas.microsoft.com/office/drawing/2014/main" id="{3C7CEE79-3FAD-E212-86CA-94998A915E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5394" y="2129976"/>
              <a:ext cx="3067396" cy="2277119"/>
            </a:xfrm>
            <a:prstGeom prst="rect">
              <a:avLst/>
            </a:prstGeom>
          </p:spPr>
        </p:pic>
        <p:sp>
          <p:nvSpPr>
            <p:cNvPr id="8" name="Textfeld 7">
              <a:extLst>
                <a:ext uri="{FF2B5EF4-FFF2-40B4-BE49-F238E27FC236}">
                  <a16:creationId xmlns:a16="http://schemas.microsoft.com/office/drawing/2014/main" id="{637EC374-FC30-641E-973F-3C6255C2CB43}"/>
                </a:ext>
              </a:extLst>
            </p:cNvPr>
            <p:cNvSpPr txBox="1"/>
            <p:nvPr/>
          </p:nvSpPr>
          <p:spPr>
            <a:xfrm>
              <a:off x="839788" y="4197944"/>
              <a:ext cx="606175" cy="246221"/>
            </a:xfrm>
            <a:prstGeom prst="rect">
              <a:avLst/>
            </a:prstGeom>
            <a:noFill/>
          </p:spPr>
          <p:txBody>
            <a:bodyPr wrap="square" rtlCol="0">
              <a:spAutoFit/>
            </a:bodyPr>
            <a:lstStyle/>
            <a:p>
              <a:pPr algn="r"/>
              <a:r>
                <a:rPr lang="de-DE" sz="1000" dirty="0">
                  <a:solidFill>
                    <a:schemeClr val="bg1"/>
                  </a:solidFill>
                </a:rPr>
                <a:t>© IfAÖ</a:t>
              </a:r>
              <a:endParaRPr lang="de-DE" sz="1050" dirty="0">
                <a:solidFill>
                  <a:schemeClr val="bg1"/>
                </a:solidFill>
              </a:endParaRPr>
            </a:p>
          </p:txBody>
        </p:sp>
      </p:grpSp>
      <p:pic>
        <p:nvPicPr>
          <p:cNvPr id="13" name="Inhaltsplatzhalter 12" descr="Ein Bild, das Wirbellose, Schmetterling enthält.&#10;&#10;Automatisch generierte Beschreibung">
            <a:extLst>
              <a:ext uri="{FF2B5EF4-FFF2-40B4-BE49-F238E27FC236}">
                <a16:creationId xmlns:a16="http://schemas.microsoft.com/office/drawing/2014/main" id="{4CACB22E-438D-2407-06F2-EECDDCE9B60E}"/>
              </a:ext>
            </a:extLst>
          </p:cNvPr>
          <p:cNvPicPr>
            <a:picLocks noGrp="1" noChangeAspect="1"/>
          </p:cNvPicPr>
          <p:nvPr>
            <p:ph sz="quarter" idx="4"/>
          </p:nvPr>
        </p:nvPicPr>
        <p:blipFill>
          <a:blip r:embed="rId5" cstate="print">
            <a:extLst>
              <a:ext uri="{28A0092B-C50C-407E-A947-70E740481C1C}">
                <a14:useLocalDpi xmlns:a14="http://schemas.microsoft.com/office/drawing/2010/main" val="0"/>
              </a:ext>
            </a:extLst>
          </a:blip>
          <a:stretch>
            <a:fillRect/>
          </a:stretch>
        </p:blipFill>
        <p:spPr>
          <a:xfrm>
            <a:off x="7040027" y="1956978"/>
            <a:ext cx="3038904" cy="2277119"/>
          </a:xfrm>
          <a:prstGeom prst="rect">
            <a:avLst/>
          </a:prstGeom>
        </p:spPr>
      </p:pic>
      <p:sp>
        <p:nvSpPr>
          <p:cNvPr id="12" name="Textfeld 11">
            <a:extLst>
              <a:ext uri="{FF2B5EF4-FFF2-40B4-BE49-F238E27FC236}">
                <a16:creationId xmlns:a16="http://schemas.microsoft.com/office/drawing/2014/main" id="{4D4581E8-7383-2A8E-2F60-4BED464F446D}"/>
              </a:ext>
            </a:extLst>
          </p:cNvPr>
          <p:cNvSpPr txBox="1"/>
          <p:nvPr/>
        </p:nvSpPr>
        <p:spPr>
          <a:xfrm>
            <a:off x="945394" y="4377105"/>
            <a:ext cx="5381265" cy="2308324"/>
          </a:xfrm>
          <a:prstGeom prst="rect">
            <a:avLst/>
          </a:prstGeom>
          <a:noFill/>
        </p:spPr>
        <p:txBody>
          <a:bodyPr wrap="square" rtlCol="0">
            <a:spAutoFit/>
          </a:bodyPr>
          <a:lstStyle/>
          <a:p>
            <a:pPr marL="285750" indent="-285750">
              <a:buFont typeface="Arial" panose="020B0604020202020204" pitchFamily="34" charset="0"/>
              <a:buChar char="•"/>
            </a:pPr>
            <a:r>
              <a:rPr lang="de-DE" sz="2400" dirty="0"/>
              <a:t>Wächst auf Hart- und Weichböden</a:t>
            </a:r>
          </a:p>
          <a:p>
            <a:pPr marL="285750" indent="-285750">
              <a:buFont typeface="Arial" panose="020B0604020202020204" pitchFamily="34" charset="0"/>
              <a:buChar char="•"/>
            </a:pPr>
            <a:r>
              <a:rPr lang="de-DE" sz="2400" dirty="0"/>
              <a:t>Vorkommen bis in große Tiefen </a:t>
            </a:r>
            <a:br>
              <a:rPr lang="de-DE" sz="2400" dirty="0"/>
            </a:br>
            <a:r>
              <a:rPr lang="de-DE" sz="2400" dirty="0"/>
              <a:t>(~ 240 m)</a:t>
            </a:r>
          </a:p>
          <a:p>
            <a:pPr marL="285750" indent="-285750">
              <a:buFont typeface="Arial" panose="020B0604020202020204" pitchFamily="34" charset="0"/>
              <a:buChar char="•"/>
            </a:pPr>
            <a:r>
              <a:rPr lang="de-DE" sz="2400" dirty="0"/>
              <a:t>Anpassung an etwas niedrigere Temperaturen</a:t>
            </a:r>
          </a:p>
          <a:p>
            <a:pPr marL="285750" indent="-285750">
              <a:buFont typeface="Arial" panose="020B0604020202020204" pitchFamily="34" charset="0"/>
              <a:buChar char="•"/>
            </a:pPr>
            <a:r>
              <a:rPr lang="de-DE" sz="2400" dirty="0"/>
              <a:t>Ganzjährige Fortpflanzung</a:t>
            </a:r>
          </a:p>
        </p:txBody>
      </p:sp>
      <p:sp>
        <p:nvSpPr>
          <p:cNvPr id="14" name="Textfeld 13">
            <a:extLst>
              <a:ext uri="{FF2B5EF4-FFF2-40B4-BE49-F238E27FC236}">
                <a16:creationId xmlns:a16="http://schemas.microsoft.com/office/drawing/2014/main" id="{16031B95-1F52-C4DF-CCE6-36B3C4C04172}"/>
              </a:ext>
            </a:extLst>
          </p:cNvPr>
          <p:cNvSpPr txBox="1"/>
          <p:nvPr/>
        </p:nvSpPr>
        <p:spPr>
          <a:xfrm>
            <a:off x="6923909" y="4392750"/>
            <a:ext cx="4011418" cy="1200329"/>
          </a:xfrm>
          <a:prstGeom prst="rect">
            <a:avLst/>
          </a:prstGeom>
          <a:noFill/>
        </p:spPr>
        <p:txBody>
          <a:bodyPr wrap="square" rtlCol="0">
            <a:spAutoFit/>
          </a:bodyPr>
          <a:lstStyle/>
          <a:p>
            <a:pPr marL="285750" indent="-285750">
              <a:buFont typeface="Arial" panose="020B0604020202020204" pitchFamily="34" charset="0"/>
              <a:buChar char="•"/>
            </a:pPr>
            <a:r>
              <a:rPr lang="de-DE" sz="2400" dirty="0"/>
              <a:t>Auf Hartsubstrat angewiesen</a:t>
            </a:r>
          </a:p>
          <a:p>
            <a:pPr marL="285750" indent="-285750">
              <a:buFont typeface="Arial" panose="020B0604020202020204" pitchFamily="34" charset="0"/>
              <a:buChar char="•"/>
            </a:pPr>
            <a:r>
              <a:rPr lang="de-DE" sz="2400" dirty="0"/>
              <a:t>Max. Tiefe von ca. 40 m</a:t>
            </a:r>
          </a:p>
        </p:txBody>
      </p:sp>
      <p:sp>
        <p:nvSpPr>
          <p:cNvPr id="20" name="Textfeld 19">
            <a:extLst>
              <a:ext uri="{FF2B5EF4-FFF2-40B4-BE49-F238E27FC236}">
                <a16:creationId xmlns:a16="http://schemas.microsoft.com/office/drawing/2014/main" id="{0DE6F054-AC8C-F405-DC41-B7D00757418C}"/>
              </a:ext>
            </a:extLst>
          </p:cNvPr>
          <p:cNvSpPr txBox="1"/>
          <p:nvPr/>
        </p:nvSpPr>
        <p:spPr>
          <a:xfrm>
            <a:off x="6936256" y="4037303"/>
            <a:ext cx="606175" cy="246221"/>
          </a:xfrm>
          <a:prstGeom prst="rect">
            <a:avLst/>
          </a:prstGeom>
          <a:noFill/>
        </p:spPr>
        <p:txBody>
          <a:bodyPr wrap="square" rtlCol="0">
            <a:spAutoFit/>
          </a:bodyPr>
          <a:lstStyle/>
          <a:p>
            <a:pPr algn="r"/>
            <a:r>
              <a:rPr lang="de-DE" sz="1000" dirty="0">
                <a:solidFill>
                  <a:schemeClr val="bg1"/>
                </a:solidFill>
              </a:rPr>
              <a:t>© IfAÖ</a:t>
            </a:r>
            <a:endParaRPr lang="de-DE" sz="1050" dirty="0">
              <a:solidFill>
                <a:schemeClr val="bg1"/>
              </a:solidFill>
            </a:endParaRPr>
          </a:p>
        </p:txBody>
      </p:sp>
      <p:sp>
        <p:nvSpPr>
          <p:cNvPr id="22" name="Textfeld 21">
            <a:extLst>
              <a:ext uri="{FF2B5EF4-FFF2-40B4-BE49-F238E27FC236}">
                <a16:creationId xmlns:a16="http://schemas.microsoft.com/office/drawing/2014/main" id="{8AE12C48-2969-9EEA-348F-07AB53637A3E}"/>
              </a:ext>
            </a:extLst>
          </p:cNvPr>
          <p:cNvSpPr txBox="1"/>
          <p:nvPr/>
        </p:nvSpPr>
        <p:spPr>
          <a:xfrm>
            <a:off x="2150299" y="4361460"/>
            <a:ext cx="7492815" cy="1938992"/>
          </a:xfrm>
          <a:prstGeom prst="rect">
            <a:avLst/>
          </a:prstGeom>
          <a:noFill/>
        </p:spPr>
        <p:txBody>
          <a:bodyPr wrap="square" rtlCol="0">
            <a:spAutoFit/>
          </a:bodyPr>
          <a:lstStyle/>
          <a:p>
            <a:pPr algn="ctr"/>
            <a:r>
              <a:rPr lang="de-DE" sz="2400" dirty="0"/>
              <a:t>Erfolgsrezept beider Arten: </a:t>
            </a:r>
          </a:p>
          <a:p>
            <a:pPr marL="342900" indent="-342900" algn="ctr">
              <a:buFont typeface="Arial" panose="020B0604020202020204" pitchFamily="34" charset="0"/>
              <a:buChar char="•"/>
            </a:pPr>
            <a:r>
              <a:rPr lang="de-DE" sz="2400" dirty="0"/>
              <a:t>Hohes Reproduktionspotential</a:t>
            </a:r>
          </a:p>
          <a:p>
            <a:pPr marL="342900" indent="-342900" algn="ctr">
              <a:buFont typeface="Arial" panose="020B0604020202020204" pitchFamily="34" charset="0"/>
              <a:buChar char="•"/>
            </a:pPr>
            <a:r>
              <a:rPr lang="de-DE" sz="2400" dirty="0"/>
              <a:t>freischwimmende Veligerlarven</a:t>
            </a:r>
          </a:p>
          <a:p>
            <a:pPr marL="342900" indent="-342900" algn="ctr">
              <a:buFont typeface="Arial" panose="020B0604020202020204" pitchFamily="34" charset="0"/>
              <a:buChar char="•"/>
            </a:pPr>
            <a:r>
              <a:rPr lang="de-DE" sz="2400" dirty="0"/>
              <a:t>kein Zwischenwirt für weitere Entwicklung notwendig</a:t>
            </a:r>
          </a:p>
          <a:p>
            <a:pPr marL="342900" indent="-342900" algn="ctr">
              <a:buFont typeface="Arial" panose="020B0604020202020204" pitchFamily="34" charset="0"/>
              <a:buChar char="•"/>
            </a:pPr>
            <a:r>
              <a:rPr lang="de-DE" sz="2400" dirty="0"/>
              <a:t>benthische Lebensweise im Adultstadium</a:t>
            </a:r>
          </a:p>
        </p:txBody>
      </p:sp>
      <p:sp>
        <p:nvSpPr>
          <p:cNvPr id="24" name="Foliennummernplatzhalter 23">
            <a:extLst>
              <a:ext uri="{FF2B5EF4-FFF2-40B4-BE49-F238E27FC236}">
                <a16:creationId xmlns:a16="http://schemas.microsoft.com/office/drawing/2014/main" id="{B34A8F3C-EBA9-AD4A-C9AF-2B2388C1C384}"/>
              </a:ext>
            </a:extLst>
          </p:cNvPr>
          <p:cNvSpPr>
            <a:spLocks noGrp="1"/>
          </p:cNvSpPr>
          <p:nvPr>
            <p:ph type="sldNum" sz="quarter" idx="12"/>
          </p:nvPr>
        </p:nvSpPr>
        <p:spPr/>
        <p:txBody>
          <a:bodyPr/>
          <a:lstStyle/>
          <a:p>
            <a:fld id="{A641AE24-3A4D-4B70-A6B6-674CC0DF4E84}" type="slidenum">
              <a:rPr lang="de-DE" smtClean="0"/>
              <a:t>7</a:t>
            </a:fld>
            <a:endParaRPr lang="de-DE"/>
          </a:p>
        </p:txBody>
      </p:sp>
      <p:grpSp>
        <p:nvGrpSpPr>
          <p:cNvPr id="28" name="Gruppieren 27">
            <a:extLst>
              <a:ext uri="{FF2B5EF4-FFF2-40B4-BE49-F238E27FC236}">
                <a16:creationId xmlns:a16="http://schemas.microsoft.com/office/drawing/2014/main" id="{11A589B6-8ED8-092C-3836-F5CA91FD7561}"/>
              </a:ext>
            </a:extLst>
          </p:cNvPr>
          <p:cNvGrpSpPr/>
          <p:nvPr/>
        </p:nvGrpSpPr>
        <p:grpSpPr>
          <a:xfrm>
            <a:off x="9833281" y="4446660"/>
            <a:ext cx="2204091" cy="1500105"/>
            <a:chOff x="10360174" y="4458023"/>
            <a:chExt cx="2204091" cy="1500105"/>
          </a:xfrm>
        </p:grpSpPr>
        <p:pic>
          <p:nvPicPr>
            <p:cNvPr id="25" name="Grafik 24">
              <a:extLst>
                <a:ext uri="{FF2B5EF4-FFF2-40B4-BE49-F238E27FC236}">
                  <a16:creationId xmlns:a16="http://schemas.microsoft.com/office/drawing/2014/main" id="{C6868E33-7635-A762-E985-B65332FD5927}"/>
                </a:ext>
              </a:extLst>
            </p:cNvPr>
            <p:cNvPicPr>
              <a:picLocks noChangeAspect="1"/>
            </p:cNvPicPr>
            <p:nvPr/>
          </p:nvPicPr>
          <p:blipFill rotWithShape="1">
            <a:blip r:embed="rId6"/>
            <a:srcRect l="28991" t="34799" r="50000" b="34545"/>
            <a:stretch/>
          </p:blipFill>
          <p:spPr>
            <a:xfrm>
              <a:off x="10427409" y="4458023"/>
              <a:ext cx="1436066" cy="1135056"/>
            </a:xfrm>
            <a:prstGeom prst="rect">
              <a:avLst/>
            </a:prstGeom>
          </p:spPr>
        </p:pic>
        <p:sp>
          <p:nvSpPr>
            <p:cNvPr id="27" name="Textfeld 26">
              <a:extLst>
                <a:ext uri="{FF2B5EF4-FFF2-40B4-BE49-F238E27FC236}">
                  <a16:creationId xmlns:a16="http://schemas.microsoft.com/office/drawing/2014/main" id="{A1774715-F598-D6B6-47DD-0AD64F220E2E}"/>
                </a:ext>
              </a:extLst>
            </p:cNvPr>
            <p:cNvSpPr txBox="1"/>
            <p:nvPr/>
          </p:nvSpPr>
          <p:spPr>
            <a:xfrm>
              <a:off x="10360174" y="5558018"/>
              <a:ext cx="2204091" cy="400110"/>
            </a:xfrm>
            <a:prstGeom prst="rect">
              <a:avLst/>
            </a:prstGeom>
            <a:noFill/>
          </p:spPr>
          <p:txBody>
            <a:bodyPr wrap="square">
              <a:spAutoFit/>
            </a:bodyPr>
            <a:lstStyle/>
            <a:p>
              <a:r>
                <a:rPr lang="de-DE" sz="1000" i="1" dirty="0" err="1"/>
                <a:t>Dreissena</a:t>
              </a:r>
              <a:r>
                <a:rPr lang="de-DE" sz="1000" i="1" dirty="0"/>
                <a:t> </a:t>
              </a:r>
              <a:r>
                <a:rPr lang="de-DE" sz="1000" i="1" dirty="0" err="1"/>
                <a:t>polymorpha</a:t>
              </a:r>
              <a:r>
                <a:rPr lang="de-DE" sz="1000" i="1" dirty="0"/>
                <a:t>,</a:t>
              </a:r>
              <a:r>
                <a:rPr lang="de-DE" sz="1000" dirty="0"/>
                <a:t> </a:t>
              </a:r>
              <a:r>
                <a:rPr lang="de-DE" sz="1000" dirty="0" err="1"/>
                <a:t>Veliger</a:t>
              </a:r>
              <a:r>
                <a:rPr lang="de-DE" sz="1000" dirty="0"/>
                <a:t> Larve </a:t>
              </a:r>
            </a:p>
            <a:p>
              <a:r>
                <a:rPr lang="de-DE" sz="1000" dirty="0"/>
                <a:t>Dionisio Pires et al. (2003)</a:t>
              </a:r>
            </a:p>
          </p:txBody>
        </p:sp>
      </p:grpSp>
    </p:spTree>
    <p:extLst>
      <p:ext uri="{BB962C8B-B14F-4D97-AF65-F5344CB8AC3E}">
        <p14:creationId xmlns:p14="http://schemas.microsoft.com/office/powerpoint/2010/main" val="3836539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1B7F3A4-3ED9-3D31-6568-909231A6D8D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199" y="1690688"/>
            <a:ext cx="8294509" cy="4665662"/>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523AF200-86C7-DAEE-EDE0-CCA9358B7634}"/>
              </a:ext>
            </a:extLst>
          </p:cNvPr>
          <p:cNvSpPr>
            <a:spLocks noGrp="1"/>
          </p:cNvSpPr>
          <p:nvPr>
            <p:ph type="title"/>
          </p:nvPr>
        </p:nvSpPr>
        <p:spPr/>
        <p:txBody>
          <a:bodyPr/>
          <a:lstStyle/>
          <a:p>
            <a:r>
              <a:rPr lang="de-DE" dirty="0"/>
              <a:t>Unterscheidungsmerkmale Zebra- und </a:t>
            </a:r>
            <a:r>
              <a:rPr lang="de-DE" dirty="0" err="1"/>
              <a:t>Quaggamuschel</a:t>
            </a:r>
            <a:endParaRPr lang="de-DE" dirty="0"/>
          </a:p>
        </p:txBody>
      </p:sp>
      <p:pic>
        <p:nvPicPr>
          <p:cNvPr id="4" name="Grafik 3" descr="Ein Bild, das Grafiken, Grafikdesign, Schrift, Logo enthält.&#10;&#10;Automatisch generierte Beschreibung">
            <a:extLst>
              <a:ext uri="{FF2B5EF4-FFF2-40B4-BE49-F238E27FC236}">
                <a16:creationId xmlns:a16="http://schemas.microsoft.com/office/drawing/2014/main" id="{D3A03F23-D107-1142-DF21-FB0257C9A1D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pic>
        <p:nvPicPr>
          <p:cNvPr id="1028" name="Picture 4">
            <a:extLst>
              <a:ext uri="{FF2B5EF4-FFF2-40B4-BE49-F238E27FC236}">
                <a16:creationId xmlns:a16="http://schemas.microsoft.com/office/drawing/2014/main" id="{5D59EDAB-11B4-103D-E104-FB8C920716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8092" y="2318816"/>
            <a:ext cx="7520746" cy="3409405"/>
          </a:xfrm>
          <a:prstGeom prst="rect">
            <a:avLst/>
          </a:prstGeom>
          <a:noFill/>
          <a:extLst>
            <a:ext uri="{909E8E84-426E-40DD-AFC4-6F175D3DCCD1}">
              <a14:hiddenFill xmlns:a14="http://schemas.microsoft.com/office/drawing/2010/main">
                <a:solidFill>
                  <a:srgbClr val="FFFFFF"/>
                </a:solidFill>
              </a14:hiddenFill>
            </a:ext>
          </a:extLst>
        </p:spPr>
      </p:pic>
      <p:sp>
        <p:nvSpPr>
          <p:cNvPr id="3" name="Foliennummernplatzhalter 2">
            <a:extLst>
              <a:ext uri="{FF2B5EF4-FFF2-40B4-BE49-F238E27FC236}">
                <a16:creationId xmlns:a16="http://schemas.microsoft.com/office/drawing/2014/main" id="{BF7467BD-40B9-3DA7-D60A-C585D15682A2}"/>
              </a:ext>
            </a:extLst>
          </p:cNvPr>
          <p:cNvSpPr>
            <a:spLocks noGrp="1"/>
          </p:cNvSpPr>
          <p:nvPr>
            <p:ph type="sldNum" sz="quarter" idx="12"/>
          </p:nvPr>
        </p:nvSpPr>
        <p:spPr/>
        <p:txBody>
          <a:bodyPr/>
          <a:lstStyle/>
          <a:p>
            <a:fld id="{A641AE24-3A4D-4B70-A6B6-674CC0DF4E84}" type="slidenum">
              <a:rPr lang="de-DE" smtClean="0"/>
              <a:t>8</a:t>
            </a:fld>
            <a:endParaRPr lang="de-DE"/>
          </a:p>
        </p:txBody>
      </p:sp>
      <p:sp>
        <p:nvSpPr>
          <p:cNvPr id="5" name="Ellipse 4">
            <a:extLst>
              <a:ext uri="{FF2B5EF4-FFF2-40B4-BE49-F238E27FC236}">
                <a16:creationId xmlns:a16="http://schemas.microsoft.com/office/drawing/2014/main" id="{B964B7E5-5DFF-E662-7957-3F83365F0067}"/>
              </a:ext>
            </a:extLst>
          </p:cNvPr>
          <p:cNvSpPr/>
          <p:nvPr/>
        </p:nvSpPr>
        <p:spPr>
          <a:xfrm>
            <a:off x="1058092" y="3429000"/>
            <a:ext cx="3383280" cy="999309"/>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Ellipse 5">
            <a:extLst>
              <a:ext uri="{FF2B5EF4-FFF2-40B4-BE49-F238E27FC236}">
                <a16:creationId xmlns:a16="http://schemas.microsoft.com/office/drawing/2014/main" id="{477E56F5-A95F-5030-5F21-4AB83F4F3110}"/>
              </a:ext>
            </a:extLst>
          </p:cNvPr>
          <p:cNvSpPr/>
          <p:nvPr/>
        </p:nvSpPr>
        <p:spPr>
          <a:xfrm>
            <a:off x="4672777" y="3429000"/>
            <a:ext cx="3622138" cy="1110343"/>
          </a:xfrm>
          <a:prstGeom prst="ellipse">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15249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02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3" name="Freihandform: Form 2112">
            <a:extLst>
              <a:ext uri="{FF2B5EF4-FFF2-40B4-BE49-F238E27FC236}">
                <a16:creationId xmlns:a16="http://schemas.microsoft.com/office/drawing/2014/main" id="{D22ECBAD-D9A2-70F3-801B-96F5D708DE88}"/>
              </a:ext>
            </a:extLst>
          </p:cNvPr>
          <p:cNvSpPr/>
          <p:nvPr/>
        </p:nvSpPr>
        <p:spPr>
          <a:xfrm>
            <a:off x="-21773" y="2059773"/>
            <a:ext cx="12366173" cy="3993035"/>
          </a:xfrm>
          <a:custGeom>
            <a:avLst/>
            <a:gdLst>
              <a:gd name="connsiteX0" fmla="*/ 2204841 w 12337547"/>
              <a:gd name="connsiteY0" fmla="*/ 0 h 4720313"/>
              <a:gd name="connsiteX1" fmla="*/ 2642119 w 12337547"/>
              <a:gd name="connsiteY1" fmla="*/ 3080 h 4720313"/>
              <a:gd name="connsiteX2" fmla="*/ 4270893 w 12337547"/>
              <a:gd name="connsiteY2" fmla="*/ 77114 h 4720313"/>
              <a:gd name="connsiteX3" fmla="*/ 4727146 w 12337547"/>
              <a:gd name="connsiteY3" fmla="*/ 104840 h 4720313"/>
              <a:gd name="connsiteX4" fmla="*/ 4887919 w 12337547"/>
              <a:gd name="connsiteY4" fmla="*/ 114610 h 4720313"/>
              <a:gd name="connsiteX5" fmla="*/ 4902861 w 12337547"/>
              <a:gd name="connsiteY5" fmla="*/ 115483 h 4720313"/>
              <a:gd name="connsiteX6" fmla="*/ 4902860 w 12337547"/>
              <a:gd name="connsiteY6" fmla="*/ 115483 h 4720313"/>
              <a:gd name="connsiteX7" fmla="*/ 5519808 w 12337547"/>
              <a:gd name="connsiteY7" fmla="*/ 151527 h 4720313"/>
              <a:gd name="connsiteX8" fmla="*/ 7371510 w 12337547"/>
              <a:gd name="connsiteY8" fmla="*/ 216888 h 4720313"/>
              <a:gd name="connsiteX9" fmla="*/ 9592597 w 12337547"/>
              <a:gd name="connsiteY9" fmla="*/ 144275 h 4720313"/>
              <a:gd name="connsiteX10" fmla="*/ 10107723 w 12337547"/>
              <a:gd name="connsiteY10" fmla="*/ 115483 h 4720313"/>
              <a:gd name="connsiteX11" fmla="*/ 10107741 w 12337547"/>
              <a:gd name="connsiteY11" fmla="*/ 115483 h 4720313"/>
              <a:gd name="connsiteX12" fmla="*/ 10318607 w 12337547"/>
              <a:gd name="connsiteY12" fmla="*/ 103697 h 4720313"/>
              <a:gd name="connsiteX13" fmla="*/ 10412775 w 12337547"/>
              <a:gd name="connsiteY13" fmla="*/ 98653 h 4720313"/>
              <a:gd name="connsiteX14" fmla="*/ 10412782 w 12337547"/>
              <a:gd name="connsiteY14" fmla="*/ 98653 h 4720313"/>
              <a:gd name="connsiteX15" fmla="*/ 10878923 w 12337547"/>
              <a:gd name="connsiteY15" fmla="*/ 73687 h 4720313"/>
              <a:gd name="connsiteX16" fmla="*/ 11915953 w 12337547"/>
              <a:gd name="connsiteY16" fmla="*/ 35975 h 4720313"/>
              <a:gd name="connsiteX17" fmla="*/ 12337547 w 12337547"/>
              <a:gd name="connsiteY17" fmla="*/ 90241 h 4720313"/>
              <a:gd name="connsiteX18" fmla="*/ 12220970 w 12337547"/>
              <a:gd name="connsiteY18" fmla="*/ 533733 h 4720313"/>
              <a:gd name="connsiteX19" fmla="*/ 12213773 w 12337547"/>
              <a:gd name="connsiteY19" fmla="*/ 526448 h 4720313"/>
              <a:gd name="connsiteX20" fmla="*/ 12213773 w 12337547"/>
              <a:gd name="connsiteY20" fmla="*/ 4360338 h 4720313"/>
              <a:gd name="connsiteX21" fmla="*/ 11880910 w 12337547"/>
              <a:gd name="connsiteY21" fmla="*/ 4318298 h 4720313"/>
              <a:gd name="connsiteX22" fmla="*/ 9836449 w 12337547"/>
              <a:gd name="connsiteY22" fmla="*/ 4240992 h 4720313"/>
              <a:gd name="connsiteX23" fmla="*/ 8980395 w 12337547"/>
              <a:gd name="connsiteY23" fmla="*/ 4340834 h 4720313"/>
              <a:gd name="connsiteX24" fmla="*/ 8595597 w 12337547"/>
              <a:gd name="connsiteY24" fmla="*/ 4406934 h 4720313"/>
              <a:gd name="connsiteX25" fmla="*/ 8595592 w 12337547"/>
              <a:gd name="connsiteY25" fmla="*/ 4406934 h 4720313"/>
              <a:gd name="connsiteX26" fmla="*/ 8517864 w 12337547"/>
              <a:gd name="connsiteY26" fmla="*/ 4420286 h 4720313"/>
              <a:gd name="connsiteX27" fmla="*/ 6085077 w 12337547"/>
              <a:gd name="connsiteY27" fmla="*/ 4719962 h 4720313"/>
              <a:gd name="connsiteX28" fmla="*/ 4034908 w 12337547"/>
              <a:gd name="connsiteY28" fmla="*/ 4449180 h 4720313"/>
              <a:gd name="connsiteX29" fmla="*/ 3902196 w 12337547"/>
              <a:gd name="connsiteY29" fmla="*/ 4423316 h 4720313"/>
              <a:gd name="connsiteX30" fmla="*/ 3902190 w 12337547"/>
              <a:gd name="connsiteY30" fmla="*/ 4423316 h 4720313"/>
              <a:gd name="connsiteX31" fmla="*/ 3525560 w 12337547"/>
              <a:gd name="connsiteY31" fmla="*/ 4349912 h 4720313"/>
              <a:gd name="connsiteX32" fmla="*/ 2181031 w 12337547"/>
              <a:gd name="connsiteY32" fmla="*/ 4153906 h 4720313"/>
              <a:gd name="connsiteX33" fmla="*/ 1 w 12337547"/>
              <a:gd name="connsiteY33" fmla="*/ 4436935 h 4720313"/>
              <a:gd name="connsiteX34" fmla="*/ 1 w 12337547"/>
              <a:gd name="connsiteY34" fmla="*/ 526447 h 4720313"/>
              <a:gd name="connsiteX35" fmla="*/ 12213772 w 12337547"/>
              <a:gd name="connsiteY35" fmla="*/ 526447 h 4720313"/>
              <a:gd name="connsiteX36" fmla="*/ 12213772 w 12337547"/>
              <a:gd name="connsiteY36" fmla="*/ 526446 h 4720313"/>
              <a:gd name="connsiteX37" fmla="*/ 1 w 12337547"/>
              <a:gd name="connsiteY37" fmla="*/ 526446 h 4720313"/>
              <a:gd name="connsiteX38" fmla="*/ 1 w 12337547"/>
              <a:gd name="connsiteY38" fmla="*/ 115483 h 4720313"/>
              <a:gd name="connsiteX39" fmla="*/ 0 w 12337547"/>
              <a:gd name="connsiteY39" fmla="*/ 115483 h 4720313"/>
              <a:gd name="connsiteX40" fmla="*/ 0 w 12337547"/>
              <a:gd name="connsiteY40" fmla="*/ 109984 h 4720313"/>
              <a:gd name="connsiteX41" fmla="*/ 1 w 12337547"/>
              <a:gd name="connsiteY41" fmla="*/ 109984 h 4720313"/>
              <a:gd name="connsiteX42" fmla="*/ 469280 w 12337547"/>
              <a:gd name="connsiteY42" fmla="*/ 69899 h 4720313"/>
              <a:gd name="connsiteX43" fmla="*/ 2204841 w 12337547"/>
              <a:gd name="connsiteY43" fmla="*/ 0 h 472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2337547" h="4720313">
                <a:moveTo>
                  <a:pt x="2204841" y="0"/>
                </a:moveTo>
                <a:lnTo>
                  <a:pt x="2642119" y="3080"/>
                </a:lnTo>
                <a:cubicBezTo>
                  <a:pt x="3102838" y="9761"/>
                  <a:pt x="3665734" y="40727"/>
                  <a:pt x="4270893" y="77114"/>
                </a:cubicBezTo>
                <a:lnTo>
                  <a:pt x="4727146" y="104840"/>
                </a:lnTo>
                <a:lnTo>
                  <a:pt x="4887919" y="114610"/>
                </a:lnTo>
                <a:lnTo>
                  <a:pt x="4902861" y="115483"/>
                </a:lnTo>
                <a:lnTo>
                  <a:pt x="4902860" y="115483"/>
                </a:lnTo>
                <a:lnTo>
                  <a:pt x="5519808" y="151527"/>
                </a:lnTo>
                <a:cubicBezTo>
                  <a:pt x="6154692" y="186757"/>
                  <a:pt x="6791897" y="214832"/>
                  <a:pt x="7371510" y="216888"/>
                </a:cubicBezTo>
                <a:cubicBezTo>
                  <a:pt x="8096028" y="219458"/>
                  <a:pt x="8856347" y="184384"/>
                  <a:pt x="9592597" y="144275"/>
                </a:cubicBezTo>
                <a:lnTo>
                  <a:pt x="10107723" y="115483"/>
                </a:lnTo>
                <a:lnTo>
                  <a:pt x="10107741" y="115483"/>
                </a:lnTo>
                <a:lnTo>
                  <a:pt x="10318607" y="103697"/>
                </a:lnTo>
                <a:lnTo>
                  <a:pt x="10412775" y="98653"/>
                </a:lnTo>
                <a:lnTo>
                  <a:pt x="10412782" y="98653"/>
                </a:lnTo>
                <a:lnTo>
                  <a:pt x="10878923" y="73687"/>
                </a:lnTo>
                <a:cubicBezTo>
                  <a:pt x="11244691" y="55334"/>
                  <a:pt x="11672849" y="33216"/>
                  <a:pt x="11915953" y="35975"/>
                </a:cubicBezTo>
                <a:cubicBezTo>
                  <a:pt x="12159057" y="38734"/>
                  <a:pt x="12284282" y="8496"/>
                  <a:pt x="12337547" y="90241"/>
                </a:cubicBezTo>
                <a:cubicBezTo>
                  <a:pt x="12337547" y="234429"/>
                  <a:pt x="12220970" y="389545"/>
                  <a:pt x="12220970" y="533733"/>
                </a:cubicBezTo>
                <a:lnTo>
                  <a:pt x="12213773" y="526448"/>
                </a:lnTo>
                <a:lnTo>
                  <a:pt x="12213773" y="4360338"/>
                </a:lnTo>
                <a:lnTo>
                  <a:pt x="11880910" y="4318298"/>
                </a:lnTo>
                <a:cubicBezTo>
                  <a:pt x="11277633" y="4248136"/>
                  <a:pt x="10635251" y="4200171"/>
                  <a:pt x="9836449" y="4240992"/>
                </a:cubicBezTo>
                <a:cubicBezTo>
                  <a:pt x="9570182" y="4254599"/>
                  <a:pt x="9282331" y="4292246"/>
                  <a:pt x="8980395" y="4340834"/>
                </a:cubicBezTo>
                <a:lnTo>
                  <a:pt x="8595597" y="4406934"/>
                </a:lnTo>
                <a:lnTo>
                  <a:pt x="8595592" y="4406934"/>
                </a:lnTo>
                <a:lnTo>
                  <a:pt x="8517864" y="4420286"/>
                </a:lnTo>
                <a:cubicBezTo>
                  <a:pt x="7732495" y="4560929"/>
                  <a:pt x="6882517" y="4729033"/>
                  <a:pt x="6085077" y="4719962"/>
                </a:cubicBezTo>
                <a:cubicBezTo>
                  <a:pt x="5447126" y="4712705"/>
                  <a:pt x="4724660" y="4582984"/>
                  <a:pt x="4034908" y="4449180"/>
                </a:cubicBezTo>
                <a:lnTo>
                  <a:pt x="3902196" y="4423316"/>
                </a:lnTo>
                <a:lnTo>
                  <a:pt x="3902190" y="4423316"/>
                </a:lnTo>
                <a:lnTo>
                  <a:pt x="3525560" y="4349912"/>
                </a:lnTo>
                <a:cubicBezTo>
                  <a:pt x="3026010" y="4253578"/>
                  <a:pt x="2561348" y="4171595"/>
                  <a:pt x="2181031" y="4153906"/>
                </a:cubicBezTo>
                <a:cubicBezTo>
                  <a:pt x="1166852" y="4106735"/>
                  <a:pt x="583426" y="4271835"/>
                  <a:pt x="1" y="4436935"/>
                </a:cubicBezTo>
                <a:lnTo>
                  <a:pt x="1" y="526447"/>
                </a:lnTo>
                <a:lnTo>
                  <a:pt x="12213772" y="526447"/>
                </a:lnTo>
                <a:lnTo>
                  <a:pt x="12213772" y="526446"/>
                </a:lnTo>
                <a:lnTo>
                  <a:pt x="1" y="526446"/>
                </a:lnTo>
                <a:lnTo>
                  <a:pt x="1" y="115483"/>
                </a:lnTo>
                <a:lnTo>
                  <a:pt x="0" y="115483"/>
                </a:lnTo>
                <a:lnTo>
                  <a:pt x="0" y="109984"/>
                </a:lnTo>
                <a:lnTo>
                  <a:pt x="1" y="109984"/>
                </a:lnTo>
                <a:lnTo>
                  <a:pt x="469280" y="69899"/>
                </a:lnTo>
                <a:cubicBezTo>
                  <a:pt x="949481" y="31493"/>
                  <a:pt x="1478843" y="639"/>
                  <a:pt x="2204841" y="0"/>
                </a:cubicBezTo>
                <a:close/>
              </a:path>
            </a:pathLst>
          </a:custGeom>
          <a:solidFill>
            <a:schemeClr val="accent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87" name="Freihandform: Form 2086">
            <a:extLst>
              <a:ext uri="{FF2B5EF4-FFF2-40B4-BE49-F238E27FC236}">
                <a16:creationId xmlns:a16="http://schemas.microsoft.com/office/drawing/2014/main" id="{CBFEBF1E-91BB-81BC-463A-213826351279}"/>
              </a:ext>
            </a:extLst>
          </p:cNvPr>
          <p:cNvSpPr/>
          <p:nvPr/>
        </p:nvSpPr>
        <p:spPr>
          <a:xfrm>
            <a:off x="-21772" y="5343234"/>
            <a:ext cx="12213772" cy="1393792"/>
          </a:xfrm>
          <a:custGeom>
            <a:avLst/>
            <a:gdLst>
              <a:gd name="connsiteX0" fmla="*/ 1816820 w 12192000"/>
              <a:gd name="connsiteY0" fmla="*/ 26 h 1393792"/>
              <a:gd name="connsiteX1" fmla="*/ 2177143 w 12192000"/>
              <a:gd name="connsiteY1" fmla="*/ 8180 h 1393792"/>
              <a:gd name="connsiteX2" fmla="*/ 3519275 w 12192000"/>
              <a:gd name="connsiteY2" fmla="*/ 204186 h 1393792"/>
              <a:gd name="connsiteX3" fmla="*/ 3895234 w 12192000"/>
              <a:gd name="connsiteY3" fmla="*/ 277590 h 1393792"/>
              <a:gd name="connsiteX4" fmla="*/ 3895233 w 12192000"/>
              <a:gd name="connsiteY4" fmla="*/ 277590 h 1393792"/>
              <a:gd name="connsiteX5" fmla="*/ 4027713 w 12192000"/>
              <a:gd name="connsiteY5" fmla="*/ 303455 h 1393792"/>
              <a:gd name="connsiteX6" fmla="*/ 6074228 w 12192000"/>
              <a:gd name="connsiteY6" fmla="*/ 574237 h 1393792"/>
              <a:gd name="connsiteX7" fmla="*/ 8502678 w 12192000"/>
              <a:gd name="connsiteY7" fmla="*/ 274561 h 1393792"/>
              <a:gd name="connsiteX8" fmla="*/ 8580274 w 12192000"/>
              <a:gd name="connsiteY8" fmla="*/ 261208 h 1393792"/>
              <a:gd name="connsiteX9" fmla="*/ 8580280 w 12192000"/>
              <a:gd name="connsiteY9" fmla="*/ 261208 h 1393792"/>
              <a:gd name="connsiteX10" fmla="*/ 8964386 w 12192000"/>
              <a:gd name="connsiteY10" fmla="*/ 195109 h 1393792"/>
              <a:gd name="connsiteX11" fmla="*/ 9818914 w 12192000"/>
              <a:gd name="connsiteY11" fmla="*/ 95267 h 1393792"/>
              <a:gd name="connsiteX12" fmla="*/ 10568582 w 12192000"/>
              <a:gd name="connsiteY12" fmla="*/ 81575 h 1393792"/>
              <a:gd name="connsiteX13" fmla="*/ 11859730 w 12192000"/>
              <a:gd name="connsiteY13" fmla="*/ 172573 h 1393792"/>
              <a:gd name="connsiteX14" fmla="*/ 12192000 w 12192000"/>
              <a:gd name="connsiteY14" fmla="*/ 214613 h 1393792"/>
              <a:gd name="connsiteX15" fmla="*/ 12192000 w 12192000"/>
              <a:gd name="connsiteY15" fmla="*/ 248580 h 1393792"/>
              <a:gd name="connsiteX16" fmla="*/ 12192000 w 12192000"/>
              <a:gd name="connsiteY16" fmla="*/ 248581 h 1393792"/>
              <a:gd name="connsiteX17" fmla="*/ 12192000 w 12192000"/>
              <a:gd name="connsiteY17" fmla="*/ 1393792 h 1393792"/>
              <a:gd name="connsiteX18" fmla="*/ 0 w 12192000"/>
              <a:gd name="connsiteY18" fmla="*/ 1393792 h 1393792"/>
              <a:gd name="connsiteX19" fmla="*/ 0 w 12192000"/>
              <a:gd name="connsiteY19" fmla="*/ 291209 h 1393792"/>
              <a:gd name="connsiteX20" fmla="*/ 1 w 12192000"/>
              <a:gd name="connsiteY20" fmla="*/ 291209 h 1393792"/>
              <a:gd name="connsiteX21" fmla="*/ 386693 w 12192000"/>
              <a:gd name="connsiteY21" fmla="*/ 185084 h 1393792"/>
              <a:gd name="connsiteX22" fmla="*/ 1816820 w 12192000"/>
              <a:gd name="connsiteY22" fmla="*/ 26 h 1393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2000" h="1393792">
                <a:moveTo>
                  <a:pt x="1816820" y="26"/>
                </a:moveTo>
                <a:cubicBezTo>
                  <a:pt x="1930769" y="-296"/>
                  <a:pt x="2050597" y="2284"/>
                  <a:pt x="2177143" y="8180"/>
                </a:cubicBezTo>
                <a:cubicBezTo>
                  <a:pt x="2556782" y="25869"/>
                  <a:pt x="3020616" y="107852"/>
                  <a:pt x="3519275" y="204186"/>
                </a:cubicBezTo>
                <a:lnTo>
                  <a:pt x="3895234" y="277590"/>
                </a:lnTo>
                <a:lnTo>
                  <a:pt x="3895233" y="277590"/>
                </a:lnTo>
                <a:lnTo>
                  <a:pt x="4027713" y="303455"/>
                </a:lnTo>
                <a:cubicBezTo>
                  <a:pt x="4716235" y="437259"/>
                  <a:pt x="5437415" y="566980"/>
                  <a:pt x="6074228" y="574237"/>
                </a:cubicBezTo>
                <a:cubicBezTo>
                  <a:pt x="6870246" y="583308"/>
                  <a:pt x="7718709" y="415204"/>
                  <a:pt x="8502678" y="274561"/>
                </a:cubicBezTo>
                <a:lnTo>
                  <a:pt x="8580274" y="261208"/>
                </a:lnTo>
                <a:lnTo>
                  <a:pt x="8580280" y="261208"/>
                </a:lnTo>
                <a:lnTo>
                  <a:pt x="8964386" y="195109"/>
                </a:lnTo>
                <a:cubicBezTo>
                  <a:pt x="9265784" y="146521"/>
                  <a:pt x="9553121" y="108874"/>
                  <a:pt x="9818914" y="95267"/>
                </a:cubicBezTo>
                <a:cubicBezTo>
                  <a:pt x="10084707" y="81660"/>
                  <a:pt x="10333150" y="77918"/>
                  <a:pt x="10568582" y="81575"/>
                </a:cubicBezTo>
                <a:cubicBezTo>
                  <a:pt x="11039446" y="88889"/>
                  <a:pt x="11458263" y="125799"/>
                  <a:pt x="11859730" y="172573"/>
                </a:cubicBezTo>
                <a:lnTo>
                  <a:pt x="12192000" y="214613"/>
                </a:lnTo>
                <a:lnTo>
                  <a:pt x="12192000" y="248580"/>
                </a:lnTo>
                <a:lnTo>
                  <a:pt x="12192000" y="248581"/>
                </a:lnTo>
                <a:lnTo>
                  <a:pt x="12192000" y="1393792"/>
                </a:lnTo>
                <a:lnTo>
                  <a:pt x="0" y="1393792"/>
                </a:lnTo>
                <a:lnTo>
                  <a:pt x="0" y="291209"/>
                </a:lnTo>
                <a:lnTo>
                  <a:pt x="1" y="291209"/>
                </a:lnTo>
                <a:lnTo>
                  <a:pt x="386693" y="185084"/>
                </a:lnTo>
                <a:cubicBezTo>
                  <a:pt x="782386" y="83403"/>
                  <a:pt x="1218587" y="1719"/>
                  <a:pt x="1816820" y="26"/>
                </a:cubicBezTo>
                <a:close/>
              </a:path>
            </a:pathLst>
          </a:custGeom>
          <a:solidFill>
            <a:srgbClr val="663300"/>
          </a:solidFill>
          <a:ln>
            <a:solidFill>
              <a:srgbClr val="6633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a:extLst>
              <a:ext uri="{FF2B5EF4-FFF2-40B4-BE49-F238E27FC236}">
                <a16:creationId xmlns:a16="http://schemas.microsoft.com/office/drawing/2014/main" id="{DB2596E7-2C4A-4CF8-AC34-898B9907DAA7}"/>
              </a:ext>
            </a:extLst>
          </p:cNvPr>
          <p:cNvSpPr>
            <a:spLocks noGrp="1"/>
          </p:cNvSpPr>
          <p:nvPr>
            <p:ph type="title"/>
          </p:nvPr>
        </p:nvSpPr>
        <p:spPr/>
        <p:txBody>
          <a:bodyPr/>
          <a:lstStyle/>
          <a:p>
            <a:r>
              <a:rPr lang="de-DE" dirty="0"/>
              <a:t>Auswirkungen auf das Ökosystem</a:t>
            </a:r>
          </a:p>
        </p:txBody>
      </p:sp>
      <p:sp>
        <p:nvSpPr>
          <p:cNvPr id="4" name="Foliennummernplatzhalter 3">
            <a:extLst>
              <a:ext uri="{FF2B5EF4-FFF2-40B4-BE49-F238E27FC236}">
                <a16:creationId xmlns:a16="http://schemas.microsoft.com/office/drawing/2014/main" id="{EA869C92-B6FF-806F-A6A5-63431C2BDB7E}"/>
              </a:ext>
            </a:extLst>
          </p:cNvPr>
          <p:cNvSpPr>
            <a:spLocks noGrp="1"/>
          </p:cNvSpPr>
          <p:nvPr>
            <p:ph type="sldNum" sz="quarter" idx="12"/>
          </p:nvPr>
        </p:nvSpPr>
        <p:spPr/>
        <p:txBody>
          <a:bodyPr/>
          <a:lstStyle/>
          <a:p>
            <a:fld id="{A641AE24-3A4D-4B70-A6B6-674CC0DF4E84}" type="slidenum">
              <a:rPr lang="de-DE" smtClean="0"/>
              <a:t>9</a:t>
            </a:fld>
            <a:endParaRPr lang="de-DE"/>
          </a:p>
        </p:txBody>
      </p:sp>
      <p:pic>
        <p:nvPicPr>
          <p:cNvPr id="5" name="Inhaltsplatzhalter 4" descr="Ein Bild, das Wirbellose, Muschel, Weichtiere, Schalentier enthält.&#10;&#10;Automatisch generierte Beschreibung">
            <a:extLst>
              <a:ext uri="{FF2B5EF4-FFF2-40B4-BE49-F238E27FC236}">
                <a16:creationId xmlns:a16="http://schemas.microsoft.com/office/drawing/2014/main" id="{E302A6CF-DB2E-888C-B1A2-825D542DE490}"/>
              </a:ext>
            </a:extLst>
          </p:cNvPr>
          <p:cNvPicPr>
            <a:picLocks noGrp="1" noChangeAspect="1"/>
          </p:cNvPicPr>
          <p:nvPr>
            <p:ph idx="1"/>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5389499" y="5196778"/>
            <a:ext cx="1530633" cy="1134638"/>
          </a:xfrm>
          <a:prstGeom prst="rect">
            <a:avLst/>
          </a:prstGeom>
        </p:spPr>
      </p:pic>
      <p:pic>
        <p:nvPicPr>
          <p:cNvPr id="7" name="Grafik 6" descr="Seetang mit einfarbiger Füllung">
            <a:extLst>
              <a:ext uri="{FF2B5EF4-FFF2-40B4-BE49-F238E27FC236}">
                <a16:creationId xmlns:a16="http://schemas.microsoft.com/office/drawing/2014/main" id="{FF30264A-B99F-F2BD-331A-942C77D2ED1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273303" y="4739578"/>
            <a:ext cx="914400" cy="914400"/>
          </a:xfrm>
          <a:prstGeom prst="rect">
            <a:avLst/>
          </a:prstGeom>
        </p:spPr>
      </p:pic>
      <p:pic>
        <p:nvPicPr>
          <p:cNvPr id="2052" name="Picture 4">
            <a:extLst>
              <a:ext uri="{FF2B5EF4-FFF2-40B4-BE49-F238E27FC236}">
                <a16:creationId xmlns:a16="http://schemas.microsoft.com/office/drawing/2014/main" id="{F4B5E3DD-C214-9463-5FE9-40B3647B268A}"/>
              </a:ext>
            </a:extLst>
          </p:cNvPr>
          <p:cNvPicPr>
            <a:picLocks noChangeAspect="1" noChangeArrowheads="1"/>
          </p:cNvPicPr>
          <p:nvPr/>
        </p:nvPicPr>
        <p:blipFill>
          <a:blip r:embed="rId7" cstate="hq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03608" y="4678670"/>
            <a:ext cx="1003251" cy="6468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5585F0B2-F9AB-F9C9-E3D6-061DBCC081C1}"/>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65703" t="29650" b="21103"/>
          <a:stretch/>
        </p:blipFill>
        <p:spPr bwMode="auto">
          <a:xfrm>
            <a:off x="11489097" y="3881800"/>
            <a:ext cx="461250" cy="53662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538F4752-4EE0-F153-8473-FC808E39B23C}"/>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10380021" y="4096499"/>
            <a:ext cx="754152" cy="599342"/>
          </a:xfrm>
          <a:prstGeom prst="rect">
            <a:avLst/>
          </a:prstGeom>
          <a:noFill/>
          <a:extLst>
            <a:ext uri="{909E8E84-426E-40DD-AFC4-6F175D3DCCD1}">
              <a14:hiddenFill xmlns:a14="http://schemas.microsoft.com/office/drawing/2010/main">
                <a:solidFill>
                  <a:srgbClr val="FFFFFF"/>
                </a:solidFill>
              </a14:hiddenFill>
            </a:ext>
          </a:extLst>
        </p:spPr>
      </p:pic>
      <p:sp>
        <p:nvSpPr>
          <p:cNvPr id="29" name="Freihandform: Form 28">
            <a:extLst>
              <a:ext uri="{FF2B5EF4-FFF2-40B4-BE49-F238E27FC236}">
                <a16:creationId xmlns:a16="http://schemas.microsoft.com/office/drawing/2014/main" id="{33296CFB-CBC6-94BE-7A31-CC666805B6BD}"/>
              </a:ext>
            </a:extLst>
          </p:cNvPr>
          <p:cNvSpPr/>
          <p:nvPr/>
        </p:nvSpPr>
        <p:spPr>
          <a:xfrm>
            <a:off x="-21771" y="5478219"/>
            <a:ext cx="12213772" cy="1393792"/>
          </a:xfrm>
          <a:custGeom>
            <a:avLst/>
            <a:gdLst>
              <a:gd name="connsiteX0" fmla="*/ 1816820 w 12192000"/>
              <a:gd name="connsiteY0" fmla="*/ 26 h 1393792"/>
              <a:gd name="connsiteX1" fmla="*/ 2177143 w 12192000"/>
              <a:gd name="connsiteY1" fmla="*/ 8180 h 1393792"/>
              <a:gd name="connsiteX2" fmla="*/ 3519275 w 12192000"/>
              <a:gd name="connsiteY2" fmla="*/ 204186 h 1393792"/>
              <a:gd name="connsiteX3" fmla="*/ 3895234 w 12192000"/>
              <a:gd name="connsiteY3" fmla="*/ 277590 h 1393792"/>
              <a:gd name="connsiteX4" fmla="*/ 3895233 w 12192000"/>
              <a:gd name="connsiteY4" fmla="*/ 277590 h 1393792"/>
              <a:gd name="connsiteX5" fmla="*/ 4027713 w 12192000"/>
              <a:gd name="connsiteY5" fmla="*/ 303455 h 1393792"/>
              <a:gd name="connsiteX6" fmla="*/ 6074228 w 12192000"/>
              <a:gd name="connsiteY6" fmla="*/ 574237 h 1393792"/>
              <a:gd name="connsiteX7" fmla="*/ 8502678 w 12192000"/>
              <a:gd name="connsiteY7" fmla="*/ 274561 h 1393792"/>
              <a:gd name="connsiteX8" fmla="*/ 8580274 w 12192000"/>
              <a:gd name="connsiteY8" fmla="*/ 261208 h 1393792"/>
              <a:gd name="connsiteX9" fmla="*/ 8580280 w 12192000"/>
              <a:gd name="connsiteY9" fmla="*/ 261208 h 1393792"/>
              <a:gd name="connsiteX10" fmla="*/ 8964386 w 12192000"/>
              <a:gd name="connsiteY10" fmla="*/ 195109 h 1393792"/>
              <a:gd name="connsiteX11" fmla="*/ 9818914 w 12192000"/>
              <a:gd name="connsiteY11" fmla="*/ 95267 h 1393792"/>
              <a:gd name="connsiteX12" fmla="*/ 10568582 w 12192000"/>
              <a:gd name="connsiteY12" fmla="*/ 81575 h 1393792"/>
              <a:gd name="connsiteX13" fmla="*/ 11859730 w 12192000"/>
              <a:gd name="connsiteY13" fmla="*/ 172573 h 1393792"/>
              <a:gd name="connsiteX14" fmla="*/ 12192000 w 12192000"/>
              <a:gd name="connsiteY14" fmla="*/ 214613 h 1393792"/>
              <a:gd name="connsiteX15" fmla="*/ 12192000 w 12192000"/>
              <a:gd name="connsiteY15" fmla="*/ 248580 h 1393792"/>
              <a:gd name="connsiteX16" fmla="*/ 12192000 w 12192000"/>
              <a:gd name="connsiteY16" fmla="*/ 248581 h 1393792"/>
              <a:gd name="connsiteX17" fmla="*/ 12192000 w 12192000"/>
              <a:gd name="connsiteY17" fmla="*/ 1393792 h 1393792"/>
              <a:gd name="connsiteX18" fmla="*/ 0 w 12192000"/>
              <a:gd name="connsiteY18" fmla="*/ 1393792 h 1393792"/>
              <a:gd name="connsiteX19" fmla="*/ 0 w 12192000"/>
              <a:gd name="connsiteY19" fmla="*/ 291209 h 1393792"/>
              <a:gd name="connsiteX20" fmla="*/ 1 w 12192000"/>
              <a:gd name="connsiteY20" fmla="*/ 291209 h 1393792"/>
              <a:gd name="connsiteX21" fmla="*/ 386693 w 12192000"/>
              <a:gd name="connsiteY21" fmla="*/ 185084 h 1393792"/>
              <a:gd name="connsiteX22" fmla="*/ 1816820 w 12192000"/>
              <a:gd name="connsiteY22" fmla="*/ 26 h 1393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2000" h="1393792">
                <a:moveTo>
                  <a:pt x="1816820" y="26"/>
                </a:moveTo>
                <a:cubicBezTo>
                  <a:pt x="1930769" y="-296"/>
                  <a:pt x="2050597" y="2284"/>
                  <a:pt x="2177143" y="8180"/>
                </a:cubicBezTo>
                <a:cubicBezTo>
                  <a:pt x="2556782" y="25869"/>
                  <a:pt x="3020616" y="107852"/>
                  <a:pt x="3519275" y="204186"/>
                </a:cubicBezTo>
                <a:lnTo>
                  <a:pt x="3895234" y="277590"/>
                </a:lnTo>
                <a:lnTo>
                  <a:pt x="3895233" y="277590"/>
                </a:lnTo>
                <a:lnTo>
                  <a:pt x="4027713" y="303455"/>
                </a:lnTo>
                <a:cubicBezTo>
                  <a:pt x="4716235" y="437259"/>
                  <a:pt x="5437415" y="566980"/>
                  <a:pt x="6074228" y="574237"/>
                </a:cubicBezTo>
                <a:cubicBezTo>
                  <a:pt x="6870246" y="583308"/>
                  <a:pt x="7718709" y="415204"/>
                  <a:pt x="8502678" y="274561"/>
                </a:cubicBezTo>
                <a:lnTo>
                  <a:pt x="8580274" y="261208"/>
                </a:lnTo>
                <a:lnTo>
                  <a:pt x="8580280" y="261208"/>
                </a:lnTo>
                <a:lnTo>
                  <a:pt x="8964386" y="195109"/>
                </a:lnTo>
                <a:cubicBezTo>
                  <a:pt x="9265784" y="146521"/>
                  <a:pt x="9553121" y="108874"/>
                  <a:pt x="9818914" y="95267"/>
                </a:cubicBezTo>
                <a:cubicBezTo>
                  <a:pt x="10084707" y="81660"/>
                  <a:pt x="10333150" y="77918"/>
                  <a:pt x="10568582" y="81575"/>
                </a:cubicBezTo>
                <a:cubicBezTo>
                  <a:pt x="11039446" y="88889"/>
                  <a:pt x="11458263" y="125799"/>
                  <a:pt x="11859730" y="172573"/>
                </a:cubicBezTo>
                <a:lnTo>
                  <a:pt x="12192000" y="214613"/>
                </a:lnTo>
                <a:lnTo>
                  <a:pt x="12192000" y="248580"/>
                </a:lnTo>
                <a:lnTo>
                  <a:pt x="12192000" y="248581"/>
                </a:lnTo>
                <a:lnTo>
                  <a:pt x="12192000" y="1393792"/>
                </a:lnTo>
                <a:lnTo>
                  <a:pt x="0" y="1393792"/>
                </a:lnTo>
                <a:lnTo>
                  <a:pt x="0" y="291209"/>
                </a:lnTo>
                <a:lnTo>
                  <a:pt x="1" y="291209"/>
                </a:lnTo>
                <a:lnTo>
                  <a:pt x="386693" y="185084"/>
                </a:lnTo>
                <a:cubicBezTo>
                  <a:pt x="782386" y="83403"/>
                  <a:pt x="1218587" y="1719"/>
                  <a:pt x="1816820" y="26"/>
                </a:cubicBezTo>
                <a:close/>
              </a:path>
            </a:pathLst>
          </a:custGeom>
          <a:solidFill>
            <a:srgbClr val="996633"/>
          </a:solidFill>
          <a:ln>
            <a:solidFill>
              <a:srgbClr val="9966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0" name="Picture 6">
            <a:extLst>
              <a:ext uri="{FF2B5EF4-FFF2-40B4-BE49-F238E27FC236}">
                <a16:creationId xmlns:a16="http://schemas.microsoft.com/office/drawing/2014/main" id="{8A77EE47-A4FB-2744-8EAD-E719CB713D29}"/>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32782" t="43181" r="30281" b="17893"/>
          <a:stretch/>
        </p:blipFill>
        <p:spPr bwMode="auto">
          <a:xfrm>
            <a:off x="9419458" y="4060548"/>
            <a:ext cx="552920" cy="472117"/>
          </a:xfrm>
          <a:prstGeom prst="rect">
            <a:avLst/>
          </a:prstGeom>
          <a:noFill/>
          <a:extLst>
            <a:ext uri="{909E8E84-426E-40DD-AFC4-6F175D3DCCD1}">
              <a14:hiddenFill xmlns:a14="http://schemas.microsoft.com/office/drawing/2010/main">
                <a:solidFill>
                  <a:srgbClr val="FFFFFF"/>
                </a:solidFill>
              </a14:hiddenFill>
            </a:ext>
          </a:extLst>
        </p:spPr>
      </p:pic>
      <p:pic>
        <p:nvPicPr>
          <p:cNvPr id="31" name="Inhaltsplatzhalter 12" descr="Ein Bild, das Wirbellose, Schmetterling enthält.&#10;&#10;Automatisch generierte Beschreibung">
            <a:extLst>
              <a:ext uri="{FF2B5EF4-FFF2-40B4-BE49-F238E27FC236}">
                <a16:creationId xmlns:a16="http://schemas.microsoft.com/office/drawing/2014/main" id="{523AFFAD-BFA7-1042-D12F-124ADBB9A5C6}"/>
              </a:ext>
            </a:extLst>
          </p:cNvPr>
          <p:cNvPicPr>
            <a:picLocks noChangeAspect="1"/>
          </p:cNvPicPr>
          <p:nvPr/>
        </p:nvPicPr>
        <p:blipFill>
          <a:blip r:embed="rId12" cstate="hqprint">
            <a:extLst>
              <a:ext uri="{BEBA8EAE-BF5A-486C-A8C5-ECC9F3942E4B}">
                <a14:imgProps xmlns:a14="http://schemas.microsoft.com/office/drawing/2010/main">
                  <a14:imgLayer r:embed="rId13">
                    <a14:imgEffect>
                      <a14:backgroundRemoval t="8861" b="89693" l="8266" r="89973">
                        <a14:foregroundMark x1="9485" y1="58409" x2="8266" y2="62025"/>
                        <a14:foregroundMark x1="49051" y1="9946" x2="41870" y2="8861"/>
                      </a14:backgroundRemoval>
                    </a14:imgEffect>
                  </a14:imgLayer>
                </a14:imgProps>
              </a:ext>
              <a:ext uri="{28A0092B-C50C-407E-A947-70E740481C1C}">
                <a14:useLocalDpi xmlns:a14="http://schemas.microsoft.com/office/drawing/2010/main" val="0"/>
              </a:ext>
            </a:extLst>
          </a:blip>
          <a:stretch>
            <a:fillRect/>
          </a:stretch>
        </p:blipFill>
        <p:spPr>
          <a:xfrm>
            <a:off x="10834551" y="4653308"/>
            <a:ext cx="801710" cy="600739"/>
          </a:xfrm>
          <a:prstGeom prst="rect">
            <a:avLst/>
          </a:prstGeom>
        </p:spPr>
      </p:pic>
      <p:pic>
        <p:nvPicPr>
          <p:cNvPr id="2049" name="Grafik 2048" descr="Steinmännchen mit einfarbiger Füllung">
            <a:extLst>
              <a:ext uri="{FF2B5EF4-FFF2-40B4-BE49-F238E27FC236}">
                <a16:creationId xmlns:a16="http://schemas.microsoft.com/office/drawing/2014/main" id="{C96A107F-737E-6361-F970-4AE18F44056D}"/>
              </a:ext>
            </a:extLst>
          </p:cNvPr>
          <p:cNvPicPr>
            <a:picLocks noChangeAspect="1"/>
          </p:cNvPicPr>
          <p:nvPr/>
        </p:nvPicPr>
        <p:blipFill>
          <a:blip r:embed="rId14">
            <a:extLst>
              <a:ext uri="{96DAC541-7B7A-43D3-8B79-37D633B846F1}">
                <asvg:svgBlip xmlns="" xmlns:asvg="http://schemas.microsoft.com/office/drawing/2016/SVG/main" r:embed="rId15"/>
              </a:ext>
            </a:extLst>
          </a:blip>
          <a:stretch>
            <a:fillRect/>
          </a:stretch>
        </p:blipFill>
        <p:spPr>
          <a:xfrm>
            <a:off x="10732651" y="4915702"/>
            <a:ext cx="914400" cy="914400"/>
          </a:xfrm>
          <a:prstGeom prst="rect">
            <a:avLst/>
          </a:prstGeom>
        </p:spPr>
      </p:pic>
      <p:pic>
        <p:nvPicPr>
          <p:cNvPr id="2053" name="Grafik 2052" descr="Fisch mit einfarbiger Füllung">
            <a:extLst>
              <a:ext uri="{FF2B5EF4-FFF2-40B4-BE49-F238E27FC236}">
                <a16:creationId xmlns:a16="http://schemas.microsoft.com/office/drawing/2014/main" id="{AA05DA6C-DDBF-B1E2-0168-5E1FEEA65F28}"/>
              </a:ext>
            </a:extLst>
          </p:cNvPr>
          <p:cNvPicPr>
            <a:picLocks noChangeAspect="1"/>
          </p:cNvPicPr>
          <p:nvPr/>
        </p:nvPicPr>
        <p:blipFill>
          <a:blip r:embed="rId16">
            <a:extLst>
              <a:ext uri="{96DAC541-7B7A-43D3-8B79-37D633B846F1}">
                <asvg:svgBlip xmlns="" xmlns:asvg="http://schemas.microsoft.com/office/drawing/2016/SVG/main" r:embed="rId17"/>
              </a:ext>
            </a:extLst>
          </a:blip>
          <a:stretch>
            <a:fillRect/>
          </a:stretch>
        </p:blipFill>
        <p:spPr>
          <a:xfrm>
            <a:off x="736664" y="2226146"/>
            <a:ext cx="914400" cy="914400"/>
          </a:xfrm>
          <a:prstGeom prst="rect">
            <a:avLst/>
          </a:prstGeom>
        </p:spPr>
      </p:pic>
      <p:pic>
        <p:nvPicPr>
          <p:cNvPr id="2056" name="Grafik 2055" descr="Schale mit einfarbiger Füllung">
            <a:extLst>
              <a:ext uri="{FF2B5EF4-FFF2-40B4-BE49-F238E27FC236}">
                <a16:creationId xmlns:a16="http://schemas.microsoft.com/office/drawing/2014/main" id="{2A1A8BD9-D0D4-9E26-965F-706D8566668F}"/>
              </a:ext>
            </a:extLst>
          </p:cNvPr>
          <p:cNvPicPr>
            <a:picLocks noChangeAspect="1"/>
          </p:cNvPicPr>
          <p:nvPr/>
        </p:nvPicPr>
        <p:blipFill>
          <a:blip r:embed="rId18">
            <a:extLst>
              <a:ext uri="{96DAC541-7B7A-43D3-8B79-37D633B846F1}">
                <asvg:svgBlip xmlns="" xmlns:asvg="http://schemas.microsoft.com/office/drawing/2016/SVG/main" r:embed="rId19"/>
              </a:ext>
            </a:extLst>
          </a:blip>
          <a:stretch>
            <a:fillRect/>
          </a:stretch>
        </p:blipFill>
        <p:spPr>
          <a:xfrm rot="19212786">
            <a:off x="1312264" y="5085566"/>
            <a:ext cx="723717" cy="723717"/>
          </a:xfrm>
          <a:prstGeom prst="rect">
            <a:avLst/>
          </a:prstGeom>
        </p:spPr>
      </p:pic>
      <p:pic>
        <p:nvPicPr>
          <p:cNvPr id="2057" name="Grafik 2056" descr="Fisch mit einfarbiger Füllung">
            <a:extLst>
              <a:ext uri="{FF2B5EF4-FFF2-40B4-BE49-F238E27FC236}">
                <a16:creationId xmlns:a16="http://schemas.microsoft.com/office/drawing/2014/main" id="{422545CB-0F52-2E63-8DF7-1E061E4AB8DF}"/>
              </a:ext>
            </a:extLst>
          </p:cNvPr>
          <p:cNvPicPr>
            <a:picLocks noChangeAspect="1"/>
          </p:cNvPicPr>
          <p:nvPr/>
        </p:nvPicPr>
        <p:blipFill>
          <a:blip r:embed="rId20">
            <a:extLst>
              <a:ext uri="{96DAC541-7B7A-43D3-8B79-37D633B846F1}">
                <asvg:svgBlip xmlns="" xmlns:asvg="http://schemas.microsoft.com/office/drawing/2016/SVG/main" r:embed="rId21"/>
              </a:ext>
            </a:extLst>
          </a:blip>
          <a:stretch>
            <a:fillRect/>
          </a:stretch>
        </p:blipFill>
        <p:spPr>
          <a:xfrm>
            <a:off x="3303789" y="3926611"/>
            <a:ext cx="914400" cy="914400"/>
          </a:xfrm>
          <a:prstGeom prst="rect">
            <a:avLst/>
          </a:prstGeom>
        </p:spPr>
      </p:pic>
      <p:pic>
        <p:nvPicPr>
          <p:cNvPr id="2058" name="Grafik 2057" descr="Fisch mit einfarbiger Füllung">
            <a:extLst>
              <a:ext uri="{FF2B5EF4-FFF2-40B4-BE49-F238E27FC236}">
                <a16:creationId xmlns:a16="http://schemas.microsoft.com/office/drawing/2014/main" id="{435EB007-9F85-CEB9-1FC4-6AEFD64B4E0D}"/>
              </a:ext>
            </a:extLst>
          </p:cNvPr>
          <p:cNvPicPr>
            <a:picLocks noChangeAspect="1"/>
          </p:cNvPicPr>
          <p:nvPr/>
        </p:nvPicPr>
        <p:blipFill>
          <a:blip r:embed="rId16">
            <a:extLst>
              <a:ext uri="{96DAC541-7B7A-43D3-8B79-37D633B846F1}">
                <asvg:svgBlip xmlns="" xmlns:asvg="http://schemas.microsoft.com/office/drawing/2016/SVG/main" r:embed="rId17"/>
              </a:ext>
            </a:extLst>
          </a:blip>
          <a:stretch>
            <a:fillRect/>
          </a:stretch>
        </p:blipFill>
        <p:spPr>
          <a:xfrm>
            <a:off x="8351990" y="4057075"/>
            <a:ext cx="914400" cy="914400"/>
          </a:xfrm>
          <a:prstGeom prst="rect">
            <a:avLst/>
          </a:prstGeom>
        </p:spPr>
      </p:pic>
      <p:pic>
        <p:nvPicPr>
          <p:cNvPr id="2059" name="Grafik 2058" descr="Fisch mit einfarbiger Füllung">
            <a:extLst>
              <a:ext uri="{FF2B5EF4-FFF2-40B4-BE49-F238E27FC236}">
                <a16:creationId xmlns:a16="http://schemas.microsoft.com/office/drawing/2014/main" id="{F5521EB6-FD0C-8ED3-1571-646A71610D9A}"/>
              </a:ext>
            </a:extLst>
          </p:cNvPr>
          <p:cNvPicPr>
            <a:picLocks noChangeAspect="1"/>
          </p:cNvPicPr>
          <p:nvPr/>
        </p:nvPicPr>
        <p:blipFill>
          <a:blip r:embed="rId22">
            <a:extLst>
              <a:ext uri="{96DAC541-7B7A-43D3-8B79-37D633B846F1}">
                <asvg:svgBlip xmlns="" xmlns:asvg="http://schemas.microsoft.com/office/drawing/2016/SVG/main" r:embed="rId23"/>
              </a:ext>
            </a:extLst>
          </a:blip>
          <a:stretch>
            <a:fillRect/>
          </a:stretch>
        </p:blipFill>
        <p:spPr>
          <a:xfrm>
            <a:off x="8495767" y="3100698"/>
            <a:ext cx="914400" cy="914400"/>
          </a:xfrm>
          <a:prstGeom prst="rect">
            <a:avLst/>
          </a:prstGeom>
        </p:spPr>
      </p:pic>
      <p:pic>
        <p:nvPicPr>
          <p:cNvPr id="2060" name="Grafik 2059" descr="Fisch mit einfarbiger Füllung">
            <a:extLst>
              <a:ext uri="{FF2B5EF4-FFF2-40B4-BE49-F238E27FC236}">
                <a16:creationId xmlns:a16="http://schemas.microsoft.com/office/drawing/2014/main" id="{EB7EA379-5F87-0D8D-FE49-6DFBB3643DB1}"/>
              </a:ext>
            </a:extLst>
          </p:cNvPr>
          <p:cNvPicPr>
            <a:picLocks noChangeAspect="1"/>
          </p:cNvPicPr>
          <p:nvPr/>
        </p:nvPicPr>
        <p:blipFill>
          <a:blip r:embed="rId24">
            <a:extLst>
              <a:ext uri="{96DAC541-7B7A-43D3-8B79-37D633B846F1}">
                <asvg:svgBlip xmlns="" xmlns:asvg="http://schemas.microsoft.com/office/drawing/2016/SVG/main" r:embed="rId25"/>
              </a:ext>
            </a:extLst>
          </a:blip>
          <a:stretch>
            <a:fillRect/>
          </a:stretch>
        </p:blipFill>
        <p:spPr>
          <a:xfrm>
            <a:off x="5756632" y="2660681"/>
            <a:ext cx="914400" cy="914400"/>
          </a:xfrm>
          <a:prstGeom prst="rect">
            <a:avLst/>
          </a:prstGeom>
        </p:spPr>
      </p:pic>
      <p:pic>
        <p:nvPicPr>
          <p:cNvPr id="2061" name="Grafik 2060" descr="Fisch mit einfarbiger Füllung">
            <a:extLst>
              <a:ext uri="{FF2B5EF4-FFF2-40B4-BE49-F238E27FC236}">
                <a16:creationId xmlns:a16="http://schemas.microsoft.com/office/drawing/2014/main" id="{9E4C7460-408F-B5DC-7A0D-CB4BCCA944B0}"/>
              </a:ext>
            </a:extLst>
          </p:cNvPr>
          <p:cNvPicPr>
            <a:picLocks noChangeAspect="1"/>
          </p:cNvPicPr>
          <p:nvPr/>
        </p:nvPicPr>
        <p:blipFill>
          <a:blip r:embed="rId16">
            <a:extLst>
              <a:ext uri="{96DAC541-7B7A-43D3-8B79-37D633B846F1}">
                <asvg:svgBlip xmlns="" xmlns:asvg="http://schemas.microsoft.com/office/drawing/2016/SVG/main" r:embed="rId17"/>
              </a:ext>
            </a:extLst>
          </a:blip>
          <a:stretch>
            <a:fillRect/>
          </a:stretch>
        </p:blipFill>
        <p:spPr>
          <a:xfrm>
            <a:off x="10845368" y="2753634"/>
            <a:ext cx="914400" cy="914400"/>
          </a:xfrm>
          <a:prstGeom prst="rect">
            <a:avLst/>
          </a:prstGeom>
        </p:spPr>
      </p:pic>
      <p:pic>
        <p:nvPicPr>
          <p:cNvPr id="2062" name="Grafik 2061" descr="Seetang mit einfarbiger Füllung">
            <a:extLst>
              <a:ext uri="{FF2B5EF4-FFF2-40B4-BE49-F238E27FC236}">
                <a16:creationId xmlns:a16="http://schemas.microsoft.com/office/drawing/2014/main" id="{2E51BDEC-8D5E-7FF1-B803-60F7E34307D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131594" y="4697497"/>
            <a:ext cx="914400" cy="914400"/>
          </a:xfrm>
          <a:prstGeom prst="rect">
            <a:avLst/>
          </a:prstGeom>
        </p:spPr>
      </p:pic>
      <p:pic>
        <p:nvPicPr>
          <p:cNvPr id="2063" name="Picture 4">
            <a:extLst>
              <a:ext uri="{FF2B5EF4-FFF2-40B4-BE49-F238E27FC236}">
                <a16:creationId xmlns:a16="http://schemas.microsoft.com/office/drawing/2014/main" id="{19CB73D6-A562-0151-109B-7C9B05ABBDFF}"/>
              </a:ext>
            </a:extLst>
          </p:cNvPr>
          <p:cNvPicPr>
            <a:picLocks noChangeAspect="1" noChangeArrowheads="1"/>
          </p:cNvPicPr>
          <p:nvPr/>
        </p:nvPicPr>
        <p:blipFill>
          <a:blip r:embed="rId7" cstate="hq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034257" y="2568463"/>
            <a:ext cx="1003251" cy="646888"/>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6">
            <a:extLst>
              <a:ext uri="{FF2B5EF4-FFF2-40B4-BE49-F238E27FC236}">
                <a16:creationId xmlns:a16="http://schemas.microsoft.com/office/drawing/2014/main" id="{8B9C499C-B0AA-1924-B02A-294C69782FEB}"/>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65703" t="29650" b="21103"/>
          <a:stretch/>
        </p:blipFill>
        <p:spPr bwMode="auto">
          <a:xfrm>
            <a:off x="297532" y="3767880"/>
            <a:ext cx="461250" cy="536627"/>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6">
            <a:extLst>
              <a:ext uri="{FF2B5EF4-FFF2-40B4-BE49-F238E27FC236}">
                <a16:creationId xmlns:a16="http://schemas.microsoft.com/office/drawing/2014/main" id="{800A799D-8383-217D-30B9-CC021F877618}"/>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4325743" y="3039612"/>
            <a:ext cx="754152" cy="599342"/>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6">
            <a:extLst>
              <a:ext uri="{FF2B5EF4-FFF2-40B4-BE49-F238E27FC236}">
                <a16:creationId xmlns:a16="http://schemas.microsoft.com/office/drawing/2014/main" id="{00BB1AE4-D33C-841F-F929-744225CFAF30}"/>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32782" t="43181" r="30281" b="17893"/>
          <a:stretch/>
        </p:blipFill>
        <p:spPr bwMode="auto">
          <a:xfrm>
            <a:off x="5205713" y="4172030"/>
            <a:ext cx="552920" cy="427686"/>
          </a:xfrm>
          <a:prstGeom prst="rect">
            <a:avLst/>
          </a:prstGeom>
          <a:noFill/>
          <a:extLst>
            <a:ext uri="{909E8E84-426E-40DD-AFC4-6F175D3DCCD1}">
              <a14:hiddenFill xmlns:a14="http://schemas.microsoft.com/office/drawing/2010/main">
                <a:solidFill>
                  <a:srgbClr val="FFFFFF"/>
                </a:solidFill>
              </a14:hiddenFill>
            </a:ext>
          </a:extLst>
        </p:spPr>
      </p:pic>
      <p:pic>
        <p:nvPicPr>
          <p:cNvPr id="2067" name="Picture 4">
            <a:extLst>
              <a:ext uri="{FF2B5EF4-FFF2-40B4-BE49-F238E27FC236}">
                <a16:creationId xmlns:a16="http://schemas.microsoft.com/office/drawing/2014/main" id="{3B9C288E-A91D-BE48-AB4D-D77FC71C9766}"/>
              </a:ext>
            </a:extLst>
          </p:cNvPr>
          <p:cNvPicPr>
            <a:picLocks noChangeAspect="1" noChangeArrowheads="1"/>
          </p:cNvPicPr>
          <p:nvPr/>
        </p:nvPicPr>
        <p:blipFill>
          <a:blip r:embed="rId7" cstate="hq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435519" y="3158222"/>
            <a:ext cx="1003251" cy="646888"/>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6">
            <a:extLst>
              <a:ext uri="{FF2B5EF4-FFF2-40B4-BE49-F238E27FC236}">
                <a16:creationId xmlns:a16="http://schemas.microsoft.com/office/drawing/2014/main" id="{377F40B4-B977-D1D0-7EF9-5B58F82014BD}"/>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65703" t="29650" b="21103"/>
          <a:stretch/>
        </p:blipFill>
        <p:spPr bwMode="auto">
          <a:xfrm>
            <a:off x="7442180" y="4314891"/>
            <a:ext cx="461250" cy="536627"/>
          </a:xfrm>
          <a:prstGeom prst="rect">
            <a:avLst/>
          </a:prstGeom>
          <a:noFill/>
          <a:extLst>
            <a:ext uri="{909E8E84-426E-40DD-AFC4-6F175D3DCCD1}">
              <a14:hiddenFill xmlns:a14="http://schemas.microsoft.com/office/drawing/2010/main">
                <a:solidFill>
                  <a:srgbClr val="FFFFFF"/>
                </a:solidFill>
              </a14:hiddenFill>
            </a:ext>
          </a:extLst>
        </p:spPr>
      </p:pic>
      <p:pic>
        <p:nvPicPr>
          <p:cNvPr id="2069" name="Picture 6">
            <a:extLst>
              <a:ext uri="{FF2B5EF4-FFF2-40B4-BE49-F238E27FC236}">
                <a16:creationId xmlns:a16="http://schemas.microsoft.com/office/drawing/2014/main" id="{C44F0902-2CF6-55D3-AEE1-962CAE263D3D}"/>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2470448" y="3933323"/>
            <a:ext cx="754152" cy="599342"/>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6">
            <a:extLst>
              <a:ext uri="{FF2B5EF4-FFF2-40B4-BE49-F238E27FC236}">
                <a16:creationId xmlns:a16="http://schemas.microsoft.com/office/drawing/2014/main" id="{EA5A22AA-0712-E10D-A909-77089750E1D4}"/>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32782" t="43181" r="30281" b="17893"/>
          <a:stretch/>
        </p:blipFill>
        <p:spPr bwMode="auto">
          <a:xfrm>
            <a:off x="1342884" y="4388295"/>
            <a:ext cx="552920" cy="472117"/>
          </a:xfrm>
          <a:prstGeom prst="rect">
            <a:avLst/>
          </a:prstGeom>
          <a:noFill/>
          <a:extLst>
            <a:ext uri="{909E8E84-426E-40DD-AFC4-6F175D3DCCD1}">
              <a14:hiddenFill xmlns:a14="http://schemas.microsoft.com/office/drawing/2010/main">
                <a:solidFill>
                  <a:srgbClr val="FFFFFF"/>
                </a:solidFill>
              </a14:hiddenFill>
            </a:ext>
          </a:extLst>
        </p:spPr>
      </p:pic>
      <p:pic>
        <p:nvPicPr>
          <p:cNvPr id="2071" name="Picture 6">
            <a:extLst>
              <a:ext uri="{FF2B5EF4-FFF2-40B4-BE49-F238E27FC236}">
                <a16:creationId xmlns:a16="http://schemas.microsoft.com/office/drawing/2014/main" id="{113E0A7E-FB6D-7694-F197-933DC6097623}"/>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6400996" y="3767490"/>
            <a:ext cx="754152" cy="599342"/>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6">
            <a:extLst>
              <a:ext uri="{FF2B5EF4-FFF2-40B4-BE49-F238E27FC236}">
                <a16:creationId xmlns:a16="http://schemas.microsoft.com/office/drawing/2014/main" id="{67DA72E4-654F-6D13-B7B7-65BC4923C199}"/>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10323614" y="2416927"/>
            <a:ext cx="754152" cy="599342"/>
          </a:xfrm>
          <a:prstGeom prst="rect">
            <a:avLst/>
          </a:prstGeom>
          <a:noFill/>
          <a:extLst>
            <a:ext uri="{909E8E84-426E-40DD-AFC4-6F175D3DCCD1}">
              <a14:hiddenFill xmlns:a14="http://schemas.microsoft.com/office/drawing/2010/main">
                <a:solidFill>
                  <a:srgbClr val="FFFFFF"/>
                </a:solidFill>
              </a14:hiddenFill>
            </a:ext>
          </a:extLst>
        </p:spPr>
      </p:pic>
      <p:pic>
        <p:nvPicPr>
          <p:cNvPr id="2073" name="Picture 6">
            <a:extLst>
              <a:ext uri="{FF2B5EF4-FFF2-40B4-BE49-F238E27FC236}">
                <a16:creationId xmlns:a16="http://schemas.microsoft.com/office/drawing/2014/main" id="{C9B49D1C-5B10-711B-9AD8-B5A02C6B4E85}"/>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0">
                    <a14:imgEffect>
                      <a14:backgroundRemoval t="78165" b="97574" l="2473" r="22261"/>
                    </a14:imgEffect>
                  </a14:imgLayer>
                </a14:imgProps>
              </a:ext>
              <a:ext uri="{28A0092B-C50C-407E-A947-70E740481C1C}">
                <a14:useLocalDpi xmlns:a14="http://schemas.microsoft.com/office/drawing/2010/main" val="0"/>
              </a:ext>
            </a:extLst>
          </a:blip>
          <a:srcRect t="75739" r="75265"/>
          <a:stretch/>
        </p:blipFill>
        <p:spPr bwMode="auto">
          <a:xfrm>
            <a:off x="7164831" y="2883485"/>
            <a:ext cx="754152" cy="599342"/>
          </a:xfrm>
          <a:prstGeom prst="rect">
            <a:avLst/>
          </a:prstGeom>
          <a:noFill/>
          <a:extLst>
            <a:ext uri="{909E8E84-426E-40DD-AFC4-6F175D3DCCD1}">
              <a14:hiddenFill xmlns:a14="http://schemas.microsoft.com/office/drawing/2010/main">
                <a:solidFill>
                  <a:srgbClr val="FFFFFF"/>
                </a:solidFill>
              </a14:hiddenFill>
            </a:ext>
          </a:extLst>
        </p:spPr>
      </p:pic>
      <p:pic>
        <p:nvPicPr>
          <p:cNvPr id="2074" name="Grafik 2073" descr="Seetang mit einfarbiger Füllung">
            <a:extLst>
              <a:ext uri="{FF2B5EF4-FFF2-40B4-BE49-F238E27FC236}">
                <a16:creationId xmlns:a16="http://schemas.microsoft.com/office/drawing/2014/main" id="{3617F5FD-2BB6-8089-83EB-890EBDF5CC7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72225" y="5701944"/>
            <a:ext cx="914400" cy="914400"/>
          </a:xfrm>
          <a:prstGeom prst="rect">
            <a:avLst/>
          </a:prstGeom>
        </p:spPr>
      </p:pic>
      <p:pic>
        <p:nvPicPr>
          <p:cNvPr id="2075" name="Grafik 2074" descr="Seetang mit einfarbiger Füllung">
            <a:extLst>
              <a:ext uri="{FF2B5EF4-FFF2-40B4-BE49-F238E27FC236}">
                <a16:creationId xmlns:a16="http://schemas.microsoft.com/office/drawing/2014/main" id="{8F8F3F6D-F0E6-7199-7B78-129683F602F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37676" y="5542535"/>
            <a:ext cx="914400" cy="914400"/>
          </a:xfrm>
          <a:prstGeom prst="rect">
            <a:avLst/>
          </a:prstGeom>
        </p:spPr>
      </p:pic>
      <p:pic>
        <p:nvPicPr>
          <p:cNvPr id="2076" name="Grafik 2075" descr="Seetang mit einfarbiger Füllung">
            <a:extLst>
              <a:ext uri="{FF2B5EF4-FFF2-40B4-BE49-F238E27FC236}">
                <a16:creationId xmlns:a16="http://schemas.microsoft.com/office/drawing/2014/main" id="{BFE66BB3-3F80-C2EC-959F-6C9258E1E2A2}"/>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8194399" y="5018462"/>
            <a:ext cx="1285290" cy="1285290"/>
          </a:xfrm>
          <a:prstGeom prst="rect">
            <a:avLst/>
          </a:prstGeom>
        </p:spPr>
      </p:pic>
      <p:pic>
        <p:nvPicPr>
          <p:cNvPr id="2077" name="Grafik 2076" descr="Seetang mit einfarbiger Füllung">
            <a:extLst>
              <a:ext uri="{FF2B5EF4-FFF2-40B4-BE49-F238E27FC236}">
                <a16:creationId xmlns:a16="http://schemas.microsoft.com/office/drawing/2014/main" id="{4EFD753C-D568-16C9-BAB9-8A1AE1739DC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461783" y="4982219"/>
            <a:ext cx="914400" cy="914400"/>
          </a:xfrm>
          <a:prstGeom prst="rect">
            <a:avLst/>
          </a:prstGeom>
        </p:spPr>
      </p:pic>
      <p:pic>
        <p:nvPicPr>
          <p:cNvPr id="2078" name="Grafik 2077" descr="Seetang mit einfarbiger Füllung">
            <a:extLst>
              <a:ext uri="{FF2B5EF4-FFF2-40B4-BE49-F238E27FC236}">
                <a16:creationId xmlns:a16="http://schemas.microsoft.com/office/drawing/2014/main" id="{D9324BAB-2F62-24DA-4A51-F4A278652DA8}"/>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011168" y="5011881"/>
            <a:ext cx="914400" cy="914400"/>
          </a:xfrm>
          <a:prstGeom prst="rect">
            <a:avLst/>
          </a:prstGeom>
        </p:spPr>
      </p:pic>
      <p:pic>
        <p:nvPicPr>
          <p:cNvPr id="2079" name="Grafik 2078" descr="Seetang mit einfarbiger Füllung">
            <a:extLst>
              <a:ext uri="{FF2B5EF4-FFF2-40B4-BE49-F238E27FC236}">
                <a16:creationId xmlns:a16="http://schemas.microsoft.com/office/drawing/2014/main" id="{EDB69343-1CE4-E1B1-4F38-35FCABCCFE67}"/>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964276" y="5452268"/>
            <a:ext cx="1442498" cy="1442498"/>
          </a:xfrm>
          <a:prstGeom prst="rect">
            <a:avLst/>
          </a:prstGeom>
        </p:spPr>
      </p:pic>
      <p:pic>
        <p:nvPicPr>
          <p:cNvPr id="2080" name="Grafik 2079" descr="Seetang mit einfarbiger Füllung">
            <a:extLst>
              <a:ext uri="{FF2B5EF4-FFF2-40B4-BE49-F238E27FC236}">
                <a16:creationId xmlns:a16="http://schemas.microsoft.com/office/drawing/2014/main" id="{185CE0C4-AA61-CEF8-594C-ED2076826A7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711894" y="5053294"/>
            <a:ext cx="1530633" cy="1530633"/>
          </a:xfrm>
          <a:prstGeom prst="rect">
            <a:avLst/>
          </a:prstGeom>
        </p:spPr>
      </p:pic>
      <p:pic>
        <p:nvPicPr>
          <p:cNvPr id="2081" name="Grafik 2080" descr="Seetang mit einfarbiger Füllung">
            <a:extLst>
              <a:ext uri="{FF2B5EF4-FFF2-40B4-BE49-F238E27FC236}">
                <a16:creationId xmlns:a16="http://schemas.microsoft.com/office/drawing/2014/main" id="{6AA27821-1208-F8A4-FB7E-42B074B68675}"/>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858501" y="5519215"/>
            <a:ext cx="914400" cy="914400"/>
          </a:xfrm>
          <a:prstGeom prst="rect">
            <a:avLst/>
          </a:prstGeom>
        </p:spPr>
      </p:pic>
      <p:pic>
        <p:nvPicPr>
          <p:cNvPr id="2082" name="Inhaltsplatzhalter 4" descr="Ein Bild, das Wirbellose, Muschel, Weichtiere, Schalentier enthält.&#10;&#10;Automatisch generierte Beschreibung">
            <a:extLst>
              <a:ext uri="{FF2B5EF4-FFF2-40B4-BE49-F238E27FC236}">
                <a16:creationId xmlns:a16="http://schemas.microsoft.com/office/drawing/2014/main" id="{B8CA71FC-CC45-C1C0-98F3-EDE7739A3CE4}"/>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10148894" y="4829700"/>
            <a:ext cx="1029140" cy="762888"/>
          </a:xfrm>
          <a:prstGeom prst="rect">
            <a:avLst/>
          </a:prstGeom>
        </p:spPr>
      </p:pic>
      <p:pic>
        <p:nvPicPr>
          <p:cNvPr id="2083" name="Inhaltsplatzhalter 4" descr="Ein Bild, das Wirbellose, Muschel, Weichtiere, Schalentier enthält.&#10;&#10;Automatisch generierte Beschreibung">
            <a:extLst>
              <a:ext uri="{FF2B5EF4-FFF2-40B4-BE49-F238E27FC236}">
                <a16:creationId xmlns:a16="http://schemas.microsoft.com/office/drawing/2014/main" id="{83E26589-CCA2-FF65-BF87-C3FEABF4470C}"/>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11256353" y="4827551"/>
            <a:ext cx="997720" cy="739597"/>
          </a:xfrm>
          <a:prstGeom prst="rect">
            <a:avLst/>
          </a:prstGeom>
        </p:spPr>
      </p:pic>
      <p:pic>
        <p:nvPicPr>
          <p:cNvPr id="2084" name="Inhaltsplatzhalter 4" descr="Ein Bild, das Wirbellose, Muschel, Weichtiere, Schalentier enthält.&#10;&#10;Automatisch generierte Beschreibung">
            <a:extLst>
              <a:ext uri="{FF2B5EF4-FFF2-40B4-BE49-F238E27FC236}">
                <a16:creationId xmlns:a16="http://schemas.microsoft.com/office/drawing/2014/main" id="{30D72239-8F08-970E-68ED-252D8306ED2C}"/>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7525194" y="5567148"/>
            <a:ext cx="888915" cy="658941"/>
          </a:xfrm>
          <a:prstGeom prst="rect">
            <a:avLst/>
          </a:prstGeom>
        </p:spPr>
      </p:pic>
      <p:pic>
        <p:nvPicPr>
          <p:cNvPr id="2085" name="Inhaltsplatzhalter 4" descr="Ein Bild, das Wirbellose, Muschel, Weichtiere, Schalentier enthält.&#10;&#10;Automatisch generierte Beschreibung">
            <a:extLst>
              <a:ext uri="{FF2B5EF4-FFF2-40B4-BE49-F238E27FC236}">
                <a16:creationId xmlns:a16="http://schemas.microsoft.com/office/drawing/2014/main" id="{A1F3A642-D26A-C0E5-5492-8522836020AF}"/>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2975089" y="5062521"/>
            <a:ext cx="1119180" cy="829633"/>
          </a:xfrm>
          <a:prstGeom prst="rect">
            <a:avLst/>
          </a:prstGeom>
        </p:spPr>
      </p:pic>
      <p:pic>
        <p:nvPicPr>
          <p:cNvPr id="2086" name="Inhaltsplatzhalter 4" descr="Ein Bild, das Wirbellose, Muschel, Weichtiere, Schalentier enthält.&#10;&#10;Automatisch generierte Beschreibung">
            <a:extLst>
              <a:ext uri="{FF2B5EF4-FFF2-40B4-BE49-F238E27FC236}">
                <a16:creationId xmlns:a16="http://schemas.microsoft.com/office/drawing/2014/main" id="{A0E296CF-007C-5192-E83B-E34EE121A164}"/>
              </a:ext>
            </a:extLst>
          </p:cNvPr>
          <p:cNvPicPr>
            <a:picLocks noChangeAspect="1"/>
          </p:cNvPicPr>
          <p:nvPr/>
        </p:nvPicPr>
        <p:blipFill>
          <a:blip r:embed="rId3" cstate="hqprint">
            <a:extLst>
              <a:ext uri="{BEBA8EAE-BF5A-486C-A8C5-ECC9F3942E4B}">
                <a14:imgProps xmlns:a14="http://schemas.microsoft.com/office/drawing/2010/main">
                  <a14:imgLayer r:embed="rId4">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1163644" y="5071944"/>
            <a:ext cx="1049416" cy="777918"/>
          </a:xfrm>
          <a:prstGeom prst="rect">
            <a:avLst/>
          </a:prstGeom>
        </p:spPr>
      </p:pic>
      <p:sp>
        <p:nvSpPr>
          <p:cNvPr id="2088" name="Textfeld 2087">
            <a:extLst>
              <a:ext uri="{FF2B5EF4-FFF2-40B4-BE49-F238E27FC236}">
                <a16:creationId xmlns:a16="http://schemas.microsoft.com/office/drawing/2014/main" id="{F60924F3-B01D-CC82-3BF2-0E0FE1CE3B26}"/>
              </a:ext>
            </a:extLst>
          </p:cNvPr>
          <p:cNvSpPr txBox="1"/>
          <p:nvPr/>
        </p:nvSpPr>
        <p:spPr>
          <a:xfrm>
            <a:off x="870716" y="173211"/>
            <a:ext cx="9775835" cy="1938992"/>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de-DE" sz="2400" dirty="0">
                <a:solidFill>
                  <a:schemeClr val="tx1"/>
                </a:solidFill>
              </a:rPr>
              <a:t>Hohe Filteraktivität:</a:t>
            </a:r>
          </a:p>
          <a:p>
            <a:pPr marL="342900" indent="-342900">
              <a:buFont typeface="Arial" panose="020B0604020202020204" pitchFamily="34" charset="0"/>
              <a:buChar char="•"/>
            </a:pPr>
            <a:r>
              <a:rPr lang="de-DE" sz="2400" dirty="0">
                <a:solidFill>
                  <a:schemeClr val="tx1"/>
                </a:solidFill>
              </a:rPr>
              <a:t>Rückgang Plankton Dichte und Biomasse</a:t>
            </a:r>
          </a:p>
          <a:p>
            <a:pPr marL="342900" indent="-342900">
              <a:buFont typeface="Arial" panose="020B0604020202020204" pitchFamily="34" charset="0"/>
              <a:buChar char="•"/>
            </a:pPr>
            <a:r>
              <a:rPr lang="de-DE" sz="2400" dirty="0">
                <a:solidFill>
                  <a:schemeClr val="tx1"/>
                </a:solidFill>
              </a:rPr>
              <a:t>Zunahme Sichttiefe</a:t>
            </a:r>
          </a:p>
          <a:p>
            <a:pPr marL="342900" indent="-342900">
              <a:buFont typeface="Arial" panose="020B0604020202020204" pitchFamily="34" charset="0"/>
              <a:buChar char="•"/>
            </a:pPr>
            <a:r>
              <a:rPr lang="de-DE" sz="2400" dirty="0">
                <a:solidFill>
                  <a:schemeClr val="tx1"/>
                </a:solidFill>
              </a:rPr>
              <a:t>Begünstigt Makrophyten Wachstum</a:t>
            </a:r>
          </a:p>
          <a:p>
            <a:pPr marL="285750" indent="-285750">
              <a:buFont typeface="Wingdings" panose="05000000000000000000" pitchFamily="2" charset="2"/>
              <a:buChar char="Ø"/>
            </a:pPr>
            <a:endParaRPr lang="de-DE" sz="2400" dirty="0"/>
          </a:p>
        </p:txBody>
      </p:sp>
      <p:sp>
        <p:nvSpPr>
          <p:cNvPr id="2089" name="Textfeld 2088">
            <a:extLst>
              <a:ext uri="{FF2B5EF4-FFF2-40B4-BE49-F238E27FC236}">
                <a16:creationId xmlns:a16="http://schemas.microsoft.com/office/drawing/2014/main" id="{C6C09B95-4970-37C8-680B-C0E4226E60A6}"/>
              </a:ext>
            </a:extLst>
          </p:cNvPr>
          <p:cNvSpPr txBox="1"/>
          <p:nvPr/>
        </p:nvSpPr>
        <p:spPr>
          <a:xfrm>
            <a:off x="872424" y="176397"/>
            <a:ext cx="10589778" cy="1569660"/>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de-DE" sz="2400" dirty="0">
                <a:solidFill>
                  <a:schemeClr val="tx1"/>
                </a:solidFill>
              </a:rPr>
              <a:t>Filtration des Freiwassers</a:t>
            </a:r>
          </a:p>
          <a:p>
            <a:pPr marL="342900" indent="-342900">
              <a:buFont typeface="Arial" panose="020B0604020202020204" pitchFamily="34" charset="0"/>
              <a:buChar char="•"/>
            </a:pPr>
            <a:r>
              <a:rPr lang="de-DE" sz="2400" dirty="0">
                <a:solidFill>
                  <a:schemeClr val="tx1"/>
                </a:solidFill>
              </a:rPr>
              <a:t>Abnahme Nährstoffe und Produktivität Freiwasser</a:t>
            </a:r>
          </a:p>
          <a:p>
            <a:pPr marL="342900" indent="-342900">
              <a:buFont typeface="Arial" panose="020B0604020202020204" pitchFamily="34" charset="0"/>
              <a:buChar char="•"/>
            </a:pPr>
            <a:r>
              <a:rPr lang="de-DE" sz="2400" dirty="0">
                <a:solidFill>
                  <a:schemeClr val="tx1"/>
                </a:solidFill>
              </a:rPr>
              <a:t>Bodennahe Ausscheidung -&gt; Zunahme Phosphor/org. Material in Grundnähe</a:t>
            </a:r>
          </a:p>
          <a:p>
            <a:pPr marL="285750" indent="-285750">
              <a:buFont typeface="Wingdings" panose="05000000000000000000" pitchFamily="2" charset="2"/>
              <a:buChar char="Ø"/>
            </a:pPr>
            <a:endParaRPr lang="de-DE" sz="2400" dirty="0"/>
          </a:p>
        </p:txBody>
      </p:sp>
      <p:sp>
        <p:nvSpPr>
          <p:cNvPr id="2090" name="Textfeld 2089">
            <a:extLst>
              <a:ext uri="{FF2B5EF4-FFF2-40B4-BE49-F238E27FC236}">
                <a16:creationId xmlns:a16="http://schemas.microsoft.com/office/drawing/2014/main" id="{69D48EFD-70C8-3F84-C606-FA12FED9109A}"/>
              </a:ext>
            </a:extLst>
          </p:cNvPr>
          <p:cNvSpPr txBox="1"/>
          <p:nvPr/>
        </p:nvSpPr>
        <p:spPr>
          <a:xfrm>
            <a:off x="889626" y="168834"/>
            <a:ext cx="12612441" cy="1569660"/>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de-DE" sz="2400" dirty="0">
                <a:solidFill>
                  <a:sysClr val="windowText" lastClr="000000"/>
                </a:solidFill>
              </a:rPr>
              <a:t>Veränderung Artengemeinschaft</a:t>
            </a:r>
          </a:p>
          <a:p>
            <a:pPr marL="342900" indent="-342900">
              <a:buFont typeface="Arial" panose="020B0604020202020204" pitchFamily="34" charset="0"/>
              <a:buChar char="•"/>
            </a:pPr>
            <a:r>
              <a:rPr lang="de-DE" sz="2400" dirty="0">
                <a:solidFill>
                  <a:sysClr val="windowText" lastClr="000000"/>
                </a:solidFill>
              </a:rPr>
              <a:t>Ausgedehnte Muschelbänke + </a:t>
            </a:r>
            <a:r>
              <a:rPr lang="de-DE" sz="2400" dirty="0" err="1">
                <a:solidFill>
                  <a:sysClr val="windowText" lastClr="000000"/>
                </a:solidFill>
              </a:rPr>
              <a:t>Schillablagerungen</a:t>
            </a:r>
            <a:endParaRPr lang="de-DE" sz="2400" dirty="0">
              <a:solidFill>
                <a:sysClr val="windowText" lastClr="000000"/>
              </a:solidFill>
            </a:endParaRPr>
          </a:p>
          <a:p>
            <a:pPr marL="342900" indent="-342900">
              <a:buFont typeface="Arial" panose="020B0604020202020204" pitchFamily="34" charset="0"/>
              <a:buChar char="•"/>
            </a:pPr>
            <a:r>
              <a:rPr lang="de-DE" sz="2400" dirty="0">
                <a:solidFill>
                  <a:sysClr val="windowText" lastClr="000000"/>
                </a:solidFill>
              </a:rPr>
              <a:t>Bildung neuer Habitate</a:t>
            </a:r>
          </a:p>
          <a:p>
            <a:pPr marL="342900" indent="-342900">
              <a:buFont typeface="Arial" panose="020B0604020202020204" pitchFamily="34" charset="0"/>
              <a:buChar char="•"/>
            </a:pPr>
            <a:r>
              <a:rPr lang="de-DE" sz="2400" dirty="0">
                <a:solidFill>
                  <a:sysClr val="windowText" lastClr="000000"/>
                </a:solidFill>
              </a:rPr>
              <a:t>Verlust von Mikrohabitaten </a:t>
            </a:r>
          </a:p>
        </p:txBody>
      </p:sp>
      <p:pic>
        <p:nvPicPr>
          <p:cNvPr id="2095" name="Grafik 2094" descr="Ente mit einfarbiger Füllung">
            <a:extLst>
              <a:ext uri="{FF2B5EF4-FFF2-40B4-BE49-F238E27FC236}">
                <a16:creationId xmlns:a16="http://schemas.microsoft.com/office/drawing/2014/main" id="{E9BBE675-4042-E129-E83C-1841329505BC}"/>
              </a:ext>
            </a:extLst>
          </p:cNvPr>
          <p:cNvPicPr>
            <a:picLocks noChangeAspect="1"/>
          </p:cNvPicPr>
          <p:nvPr/>
        </p:nvPicPr>
        <p:blipFill>
          <a:blip r:embed="rId26">
            <a:extLst>
              <a:ext uri="{96DAC541-7B7A-43D3-8B79-37D633B846F1}">
                <asvg:svgBlip xmlns="" xmlns:asvg="http://schemas.microsoft.com/office/drawing/2016/SVG/main" r:embed="rId27"/>
              </a:ext>
            </a:extLst>
          </a:blip>
          <a:stretch>
            <a:fillRect/>
          </a:stretch>
        </p:blipFill>
        <p:spPr>
          <a:xfrm>
            <a:off x="10209846" y="1480182"/>
            <a:ext cx="914400" cy="914400"/>
          </a:xfrm>
          <a:prstGeom prst="rect">
            <a:avLst/>
          </a:prstGeom>
        </p:spPr>
      </p:pic>
      <p:sp>
        <p:nvSpPr>
          <p:cNvPr id="2101" name="Textfeld 2100">
            <a:extLst>
              <a:ext uri="{FF2B5EF4-FFF2-40B4-BE49-F238E27FC236}">
                <a16:creationId xmlns:a16="http://schemas.microsoft.com/office/drawing/2014/main" id="{C33877ED-28A4-94C9-0A5B-FC4F30FAFDC3}"/>
              </a:ext>
            </a:extLst>
          </p:cNvPr>
          <p:cNvSpPr txBox="1"/>
          <p:nvPr/>
        </p:nvSpPr>
        <p:spPr>
          <a:xfrm>
            <a:off x="889626" y="167048"/>
            <a:ext cx="11885080" cy="1938992"/>
          </a:xfrm>
          <a:prstGeom prst="rect">
            <a:avLst/>
          </a:prstGeom>
          <a:noFill/>
        </p:spPr>
        <p:txBody>
          <a:bodyPr wrap="square">
            <a:spAutoFit/>
          </a:bodyPr>
          <a:lstStyle/>
          <a:p>
            <a:r>
              <a:rPr lang="de-DE" sz="2400" dirty="0">
                <a:solidFill>
                  <a:sysClr val="windowText" lastClr="000000"/>
                </a:solidFill>
                <a:sym typeface="Wingdings" panose="05000000000000000000" pitchFamily="2" charset="2"/>
              </a:rPr>
              <a:t>Veränderung des Nahrungsnetzes</a:t>
            </a:r>
          </a:p>
          <a:p>
            <a:pPr marL="285750" indent="-285750">
              <a:buFont typeface="Arial" panose="020B0604020202020204" pitchFamily="34" charset="0"/>
              <a:buChar char="•"/>
            </a:pPr>
            <a:r>
              <a:rPr lang="de-DE" sz="2400" dirty="0">
                <a:solidFill>
                  <a:schemeClr val="tx1"/>
                </a:solidFill>
                <a:ea typeface="Times New Roman" panose="02020603050405020304" pitchFamily="18" charset="0"/>
                <a:cs typeface="Times New Roman" panose="02020603050405020304" pitchFamily="18" charset="0"/>
              </a:rPr>
              <a:t>n</a:t>
            </a:r>
            <a:r>
              <a:rPr lang="de-DE" sz="2400" dirty="0">
                <a:solidFill>
                  <a:schemeClr val="tx1"/>
                </a:solidFill>
                <a:effectLst/>
                <a:ea typeface="Times New Roman" panose="02020603050405020304" pitchFamily="18" charset="0"/>
                <a:cs typeface="Times New Roman" panose="02020603050405020304" pitchFamily="18" charset="0"/>
              </a:rPr>
              <a:t>egative Auswirkungen auf heimische Muscheln durch Nahrungskonkurrenz und </a:t>
            </a:r>
            <a:r>
              <a:rPr lang="de-DE" sz="2400" dirty="0" err="1">
                <a:solidFill>
                  <a:schemeClr val="tx1"/>
                </a:solidFill>
                <a:effectLst/>
                <a:ea typeface="Times New Roman" panose="02020603050405020304" pitchFamily="18" charset="0"/>
                <a:cs typeface="Times New Roman" panose="02020603050405020304" pitchFamily="18" charset="0"/>
              </a:rPr>
              <a:t>Biofouling</a:t>
            </a:r>
            <a:r>
              <a:rPr lang="de-DE" sz="2400" dirty="0">
                <a:solidFill>
                  <a:schemeClr val="tx1"/>
                </a:solidFill>
                <a:effectLst/>
                <a:ea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de-DE" sz="2400" dirty="0">
                <a:solidFill>
                  <a:schemeClr val="tx1"/>
                </a:solidFill>
                <a:effectLst/>
                <a:ea typeface="Times New Roman" panose="02020603050405020304" pitchFamily="18" charset="0"/>
                <a:cs typeface="Times New Roman" panose="02020603050405020304" pitchFamily="18" charset="0"/>
              </a:rPr>
              <a:t>erhöhtes Nahrungsangebot </a:t>
            </a:r>
            <a:r>
              <a:rPr lang="de-DE" sz="2400" dirty="0">
                <a:solidFill>
                  <a:schemeClr val="tx1"/>
                </a:solidFill>
                <a:effectLst/>
                <a:ea typeface="Times New Roman" panose="02020603050405020304" pitchFamily="18" charset="0"/>
                <a:cs typeface="Times New Roman" panose="02020603050405020304" pitchFamily="18" charset="0"/>
                <a:sym typeface="Wingdings" panose="05000000000000000000" pitchFamily="2" charset="2"/>
              </a:rPr>
              <a:t> </a:t>
            </a:r>
            <a:r>
              <a:rPr lang="de-DE" sz="2400" dirty="0">
                <a:solidFill>
                  <a:schemeClr val="tx1"/>
                </a:solidFill>
                <a:effectLst/>
                <a:ea typeface="Times New Roman" panose="02020603050405020304" pitchFamily="18" charset="0"/>
                <a:cs typeface="Times New Roman" panose="02020603050405020304" pitchFamily="18" charset="0"/>
              </a:rPr>
              <a:t>Anstieg überwinternder Wasservögel </a:t>
            </a:r>
          </a:p>
          <a:p>
            <a:pPr marL="285750" indent="-285750">
              <a:buFont typeface="Arial" panose="020B0604020202020204" pitchFamily="34" charset="0"/>
              <a:buChar char="•"/>
            </a:pPr>
            <a:r>
              <a:rPr lang="de-DE" sz="2400" dirty="0">
                <a:solidFill>
                  <a:sysClr val="windowText" lastClr="000000"/>
                </a:solidFill>
                <a:sym typeface="Wingdings" panose="05000000000000000000" pitchFamily="2" charset="2"/>
              </a:rPr>
              <a:t>Ggfs. Konkurrenzdruck auf Fische</a:t>
            </a:r>
            <a:endParaRPr lang="de-DE" sz="2400" dirty="0">
              <a:solidFill>
                <a:sysClr val="windowText" lastClr="000000"/>
              </a:solidFill>
            </a:endParaRPr>
          </a:p>
        </p:txBody>
      </p:sp>
      <p:pic>
        <p:nvPicPr>
          <p:cNvPr id="2103" name="Grafik 2102" descr="Filter mit einfarbiger Füllung">
            <a:extLst>
              <a:ext uri="{FF2B5EF4-FFF2-40B4-BE49-F238E27FC236}">
                <a16:creationId xmlns:a16="http://schemas.microsoft.com/office/drawing/2014/main" id="{ED26C721-C3A2-3B37-E687-B254FBAF6B16}"/>
              </a:ext>
            </a:extLst>
          </p:cNvPr>
          <p:cNvPicPr>
            <a:picLocks noChangeAspect="1"/>
          </p:cNvPicPr>
          <p:nvPr/>
        </p:nvPicPr>
        <p:blipFill>
          <a:blip r:embed="rId28">
            <a:extLst>
              <a:ext uri="{96DAC541-7B7A-43D3-8B79-37D633B846F1}">
                <asvg:svgBlip xmlns="" xmlns:asvg="http://schemas.microsoft.com/office/drawing/2016/SVG/main" r:embed="rId29"/>
              </a:ext>
            </a:extLst>
          </a:blip>
          <a:stretch>
            <a:fillRect/>
          </a:stretch>
        </p:blipFill>
        <p:spPr>
          <a:xfrm>
            <a:off x="5798058" y="4614744"/>
            <a:ext cx="914400" cy="914400"/>
          </a:xfrm>
          <a:prstGeom prst="rect">
            <a:avLst/>
          </a:prstGeom>
        </p:spPr>
      </p:pic>
      <p:pic>
        <p:nvPicPr>
          <p:cNvPr id="2114" name="Picture 6">
            <a:extLst>
              <a:ext uri="{FF2B5EF4-FFF2-40B4-BE49-F238E27FC236}">
                <a16:creationId xmlns:a16="http://schemas.microsoft.com/office/drawing/2014/main" id="{C62578BA-24C0-95B2-5DF7-BCB9FFB109C6}"/>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ackgroundRemoval t="9980" b="89817" l="9901" r="98185">
                        <a14:foregroundMark x1="77731" y1="58502" x2="78218" y2="60692"/>
                        <a14:foregroundMark x1="76169" y1="51467" x2="76669" y2="53719"/>
                        <a14:foregroundMark x1="75413" y1="48065" x2="75513" y2="48514"/>
                        <a14:foregroundMark x1="78208" y1="60946" x2="78053" y2="64969"/>
                        <a14:foregroundMark x1="78218" y1="60692" x2="78236" y2="60237"/>
                        <a14:foregroundMark x1="67327" y1="52138" x2="68152" y2="53564"/>
                        <a14:foregroundMark x1="89976" y1="47211" x2="91419" y2="45214"/>
                        <a14:foregroundMark x1="85974" y1="52749" x2="86246" y2="52372"/>
                        <a14:foregroundMark x1="91419" y1="45214" x2="96535" y2="53360"/>
                        <a14:foregroundMark x1="96535" y1="53360" x2="97690" y2="64969"/>
                        <a14:foregroundMark x1="97690" y1="64969" x2="92079" y2="73116"/>
                        <a14:foregroundMark x1="92079" y1="73116" x2="81848" y2="75764"/>
                        <a14:foregroundMark x1="81848" y1="75764" x2="80033" y2="73523"/>
                        <a14:foregroundMark x1="94884" y1="71079" x2="98185" y2="53564"/>
                        <a14:foregroundMark x1="98185" y1="53564" x2="94389" y2="48676"/>
                        <a14:foregroundMark x1="74917" y1="56212" x2="76568" y2="58656"/>
                        <a14:foregroundMark x1="74917" y1="46843" x2="75743" y2="47862"/>
                        <a14:foregroundMark x1="52970" y1="70265" x2="51485" y2="74338"/>
                        <a14:backgroundMark x1="84323" y1="47454" x2="88944" y2="50305"/>
                        <a14:backgroundMark x1="76509" y1="54846" x2="76073" y2="53971"/>
                        <a14:backgroundMark x1="77723" y1="59063" x2="77723" y2="58248"/>
                        <a14:backgroundMark x1="76975" y1="54447" x2="75083" y2="48880"/>
                        <a14:backgroundMark x1="76238" y1="53564" x2="75413" y2="49491"/>
                        <a14:backgroundMark x1="76568" y1="53768" x2="76837" y2="54565"/>
                        <a14:backgroundMark x1="35644" y1="40733" x2="40264" y2="39511"/>
                        <a14:backgroundMark x1="28383" y1="72912" x2="26403" y2="58859"/>
                        <a14:backgroundMark x1="26403" y1="58859" x2="39769" y2="39308"/>
                        <a14:backgroundMark x1="39769" y1="39308" x2="21452" y2="53360"/>
                        <a14:backgroundMark x1="21452" y1="53360" x2="26238" y2="67006"/>
                        <a14:backgroundMark x1="26238" y1="67006" x2="28053" y2="50102"/>
                        <a14:backgroundMark x1="28053" y1="50102" x2="25743" y2="47047"/>
                        <a14:backgroundMark x1="30693" y1="64562" x2="27558" y2="74949"/>
                        <a14:backgroundMark x1="27558" y1="74949" x2="27558" y2="72301"/>
                        <a14:backgroundMark x1="30693" y1="61100" x2="29043" y2="63951"/>
                        <a14:backgroundMark x1="24752" y1="75967" x2="31023" y2="73320"/>
                        <a14:backgroundMark x1="31188" y1="73931" x2="30033" y2="78004"/>
                        <a14:backgroundMark x1="30363" y1="61507" x2="27888" y2="59063"/>
                        <a14:backgroundMark x1="27558" y1="61100" x2="28548" y2="55601"/>
                        <a14:backgroundMark x1="28383" y1="50509" x2="28878" y2="51120"/>
                        <a14:backgroundMark x1="40759" y1="39919" x2="40924" y2="40937"/>
                        <a14:backgroundMark x1="16997" y1="38900" x2="16997" y2="44603"/>
                        <a14:backgroundMark x1="29208" y1="53360" x2="28878" y2="59267"/>
                        <a14:backgroundMark x1="28218" y1="51120" x2="29043" y2="53360"/>
                        <a14:backgroundMark x1="28218" y1="60285" x2="27228" y2="64155"/>
                        <a14:backgroundMark x1="28383" y1="59674" x2="28218" y2="60489"/>
                        <a14:backgroundMark x1="52145" y1="68228" x2="52145" y2="70061"/>
                        <a14:backgroundMark x1="48515" y1="65580" x2="49340" y2="67617"/>
                        <a14:backgroundMark x1="46040" y1="65580" x2="46535" y2="67210"/>
                        <a14:backgroundMark x1="75248" y1="48676" x2="76403" y2="51324"/>
                      </a14:backgroundRemoval>
                    </a14:imgEffect>
                  </a14:imgLayer>
                </a14:imgProps>
              </a:ext>
              <a:ext uri="{28A0092B-C50C-407E-A947-70E740481C1C}">
                <a14:useLocalDpi xmlns:a14="http://schemas.microsoft.com/office/drawing/2010/main" val="0"/>
              </a:ext>
            </a:extLst>
          </a:blip>
          <a:srcRect l="65703" t="29650" b="21103"/>
          <a:stretch/>
        </p:blipFill>
        <p:spPr bwMode="auto">
          <a:xfrm>
            <a:off x="2898392" y="2556605"/>
            <a:ext cx="461250" cy="536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5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0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8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15"/>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2072"/>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2073"/>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2063"/>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4"/>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2069"/>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2064"/>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2070"/>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2114"/>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2071"/>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9" presetClass="emph" presetSubtype="0" grpId="0" nodeType="clickEffect">
                                  <p:stCondLst>
                                    <p:cond delay="0"/>
                                  </p:stCondLst>
                                  <p:childTnLst>
                                    <p:set>
                                      <p:cBhvr>
                                        <p:cTn id="38" dur="indefinite"/>
                                        <p:tgtEl>
                                          <p:spTgt spid="2113"/>
                                        </p:tgtEl>
                                        <p:attrNameLst>
                                          <p:attrName>style.opacity</p:attrName>
                                        </p:attrNameLst>
                                      </p:cBhvr>
                                      <p:to>
                                        <p:strVal val="0.5"/>
                                      </p:to>
                                    </p:set>
                                    <p:animEffect filter="image" prLst="opacity: 0.5">
                                      <p:cBhvr rctx="IE">
                                        <p:cTn id="39" dur="indefinite"/>
                                        <p:tgtEl>
                                          <p:spTgt spid="2113"/>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2079"/>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074"/>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2078"/>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207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2080"/>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2076"/>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2089"/>
                                        </p:tgtEl>
                                        <p:attrNameLst>
                                          <p:attrName>style.visibility</p:attrName>
                                        </p:attrNameLst>
                                      </p:cBhvr>
                                      <p:to>
                                        <p:strVal val="visible"/>
                                      </p:to>
                                    </p:set>
                                  </p:childTnLst>
                                </p:cTn>
                              </p:par>
                              <p:par>
                                <p:cTn id="58" presetID="1" presetClass="exit" presetSubtype="0" fill="hold" grpId="1" nodeType="withEffect">
                                  <p:stCondLst>
                                    <p:cond delay="0"/>
                                  </p:stCondLst>
                                  <p:childTnLst>
                                    <p:set>
                                      <p:cBhvr>
                                        <p:cTn id="59" dur="1" fill="hold">
                                          <p:stCondLst>
                                            <p:cond delay="0"/>
                                          </p:stCondLst>
                                        </p:cTn>
                                        <p:tgtEl>
                                          <p:spTgt spid="2088"/>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2087"/>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2090"/>
                                        </p:tgtEl>
                                        <p:attrNameLst>
                                          <p:attrName>style.visibility</p:attrName>
                                        </p:attrNameLst>
                                      </p:cBhvr>
                                      <p:to>
                                        <p:strVal val="visible"/>
                                      </p:to>
                                    </p:set>
                                  </p:childTnLst>
                                </p:cTn>
                              </p:par>
                              <p:par>
                                <p:cTn id="68" presetID="1" presetClass="exit" presetSubtype="0" fill="hold" grpId="1" nodeType="withEffect">
                                  <p:stCondLst>
                                    <p:cond delay="0"/>
                                  </p:stCondLst>
                                  <p:childTnLst>
                                    <p:set>
                                      <p:cBhvr>
                                        <p:cTn id="69" dur="1" fill="hold">
                                          <p:stCondLst>
                                            <p:cond delay="0"/>
                                          </p:stCondLst>
                                        </p:cTn>
                                        <p:tgtEl>
                                          <p:spTgt spid="2089"/>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2085"/>
                                        </p:tgtEl>
                                        <p:attrNameLst>
                                          <p:attrName>style.visibility</p:attrName>
                                        </p:attrNameLst>
                                      </p:cBhvr>
                                      <p:to>
                                        <p:strVal val="visible"/>
                                      </p:to>
                                    </p:set>
                                  </p:childTnLst>
                                </p:cTn>
                              </p:par>
                              <p:par>
                                <p:cTn id="74" presetID="1" presetClass="entr" presetSubtype="0" fill="hold" nodeType="withEffect">
                                  <p:stCondLst>
                                    <p:cond delay="0"/>
                                  </p:stCondLst>
                                  <p:childTnLst>
                                    <p:set>
                                      <p:cBhvr>
                                        <p:cTn id="75" dur="1" fill="hold">
                                          <p:stCondLst>
                                            <p:cond delay="0"/>
                                          </p:stCondLst>
                                        </p:cTn>
                                        <p:tgtEl>
                                          <p:spTgt spid="2084"/>
                                        </p:tgtEl>
                                        <p:attrNameLst>
                                          <p:attrName>style.visibility</p:attrName>
                                        </p:attrNameLst>
                                      </p:cBhvr>
                                      <p:to>
                                        <p:strVal val="visible"/>
                                      </p:to>
                                    </p:set>
                                  </p:childTnLst>
                                </p:cTn>
                              </p:par>
                              <p:par>
                                <p:cTn id="76" presetID="1" presetClass="entr" presetSubtype="0" fill="hold" nodeType="withEffect">
                                  <p:stCondLst>
                                    <p:cond delay="0"/>
                                  </p:stCondLst>
                                  <p:childTnLst>
                                    <p:set>
                                      <p:cBhvr>
                                        <p:cTn id="77" dur="1" fill="hold">
                                          <p:stCondLst>
                                            <p:cond delay="0"/>
                                          </p:stCondLst>
                                        </p:cTn>
                                        <p:tgtEl>
                                          <p:spTgt spid="2082"/>
                                        </p:tgtEl>
                                        <p:attrNameLst>
                                          <p:attrName>style.visibility</p:attrName>
                                        </p:attrNameLst>
                                      </p:cBhvr>
                                      <p:to>
                                        <p:strVal val="visible"/>
                                      </p:to>
                                    </p:set>
                                  </p:childTnLst>
                                </p:cTn>
                              </p:par>
                              <p:par>
                                <p:cTn id="78" presetID="1" presetClass="entr" presetSubtype="0" fill="hold" nodeType="withEffect">
                                  <p:stCondLst>
                                    <p:cond delay="0"/>
                                  </p:stCondLst>
                                  <p:childTnLst>
                                    <p:set>
                                      <p:cBhvr>
                                        <p:cTn id="79" dur="1" fill="hold">
                                          <p:stCondLst>
                                            <p:cond delay="0"/>
                                          </p:stCondLst>
                                        </p:cTn>
                                        <p:tgtEl>
                                          <p:spTgt spid="2083"/>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31" presetClass="entr" presetSubtype="0" fill="hold" nodeType="clickEffect">
                                  <p:stCondLst>
                                    <p:cond delay="0"/>
                                  </p:stCondLst>
                                  <p:childTnLst>
                                    <p:set>
                                      <p:cBhvr>
                                        <p:cTn id="83" dur="1" fill="hold">
                                          <p:stCondLst>
                                            <p:cond delay="0"/>
                                          </p:stCondLst>
                                        </p:cTn>
                                        <p:tgtEl>
                                          <p:spTgt spid="2086"/>
                                        </p:tgtEl>
                                        <p:attrNameLst>
                                          <p:attrName>style.visibility</p:attrName>
                                        </p:attrNameLst>
                                      </p:cBhvr>
                                      <p:to>
                                        <p:strVal val="visible"/>
                                      </p:to>
                                    </p:set>
                                    <p:anim calcmode="lin" valueType="num">
                                      <p:cBhvr>
                                        <p:cTn id="84" dur="1000" fill="hold"/>
                                        <p:tgtEl>
                                          <p:spTgt spid="2086"/>
                                        </p:tgtEl>
                                        <p:attrNameLst>
                                          <p:attrName>ppt_w</p:attrName>
                                        </p:attrNameLst>
                                      </p:cBhvr>
                                      <p:tavLst>
                                        <p:tav tm="0">
                                          <p:val>
                                            <p:fltVal val="0"/>
                                          </p:val>
                                        </p:tav>
                                        <p:tav tm="100000">
                                          <p:val>
                                            <p:strVal val="#ppt_w"/>
                                          </p:val>
                                        </p:tav>
                                      </p:tavLst>
                                    </p:anim>
                                    <p:anim calcmode="lin" valueType="num">
                                      <p:cBhvr>
                                        <p:cTn id="85" dur="1000" fill="hold"/>
                                        <p:tgtEl>
                                          <p:spTgt spid="2086"/>
                                        </p:tgtEl>
                                        <p:attrNameLst>
                                          <p:attrName>ppt_h</p:attrName>
                                        </p:attrNameLst>
                                      </p:cBhvr>
                                      <p:tavLst>
                                        <p:tav tm="0">
                                          <p:val>
                                            <p:fltVal val="0"/>
                                          </p:val>
                                        </p:tav>
                                        <p:tav tm="100000">
                                          <p:val>
                                            <p:strVal val="#ppt_h"/>
                                          </p:val>
                                        </p:tav>
                                      </p:tavLst>
                                    </p:anim>
                                    <p:anim calcmode="lin" valueType="num">
                                      <p:cBhvr>
                                        <p:cTn id="86" dur="1000" fill="hold"/>
                                        <p:tgtEl>
                                          <p:spTgt spid="2086"/>
                                        </p:tgtEl>
                                        <p:attrNameLst>
                                          <p:attrName>style.rotation</p:attrName>
                                        </p:attrNameLst>
                                      </p:cBhvr>
                                      <p:tavLst>
                                        <p:tav tm="0">
                                          <p:val>
                                            <p:fltVal val="90"/>
                                          </p:val>
                                        </p:tav>
                                        <p:tav tm="100000">
                                          <p:val>
                                            <p:fltVal val="0"/>
                                          </p:val>
                                        </p:tav>
                                      </p:tavLst>
                                    </p:anim>
                                    <p:animEffect transition="in" filter="fade">
                                      <p:cBhvr>
                                        <p:cTn id="87" dur="1000"/>
                                        <p:tgtEl>
                                          <p:spTgt spid="2086"/>
                                        </p:tgtEl>
                                      </p:cBhvr>
                                    </p:animEffect>
                                  </p:childTnLst>
                                </p:cTn>
                              </p:par>
                              <p:par>
                                <p:cTn id="88" presetID="1" presetClass="entr" presetSubtype="0" fill="hold" grpId="0" nodeType="withEffect">
                                  <p:stCondLst>
                                    <p:cond delay="0"/>
                                  </p:stCondLst>
                                  <p:childTnLst>
                                    <p:set>
                                      <p:cBhvr>
                                        <p:cTn id="89" dur="1" fill="hold">
                                          <p:stCondLst>
                                            <p:cond delay="0"/>
                                          </p:stCondLst>
                                        </p:cTn>
                                        <p:tgtEl>
                                          <p:spTgt spid="2101"/>
                                        </p:tgtEl>
                                        <p:attrNameLst>
                                          <p:attrName>style.visibility</p:attrName>
                                        </p:attrNameLst>
                                      </p:cBhvr>
                                      <p:to>
                                        <p:strVal val="visible"/>
                                      </p:to>
                                    </p:set>
                                  </p:childTnLst>
                                </p:cTn>
                              </p:par>
                              <p:par>
                                <p:cTn id="90" presetID="1" presetClass="exit" presetSubtype="0" fill="hold" grpId="1" nodeType="withEffect">
                                  <p:stCondLst>
                                    <p:cond delay="0"/>
                                  </p:stCondLst>
                                  <p:childTnLst>
                                    <p:set>
                                      <p:cBhvr>
                                        <p:cTn id="91" dur="1" fill="hold">
                                          <p:stCondLst>
                                            <p:cond delay="0"/>
                                          </p:stCondLst>
                                        </p:cTn>
                                        <p:tgtEl>
                                          <p:spTgt spid="2090"/>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26" presetClass="entr" presetSubtype="0" fill="hold" nodeType="clickEffect">
                                  <p:stCondLst>
                                    <p:cond delay="0"/>
                                  </p:stCondLst>
                                  <p:childTnLst>
                                    <p:set>
                                      <p:cBhvr>
                                        <p:cTn id="95" dur="1" fill="hold">
                                          <p:stCondLst>
                                            <p:cond delay="0"/>
                                          </p:stCondLst>
                                        </p:cTn>
                                        <p:tgtEl>
                                          <p:spTgt spid="2095"/>
                                        </p:tgtEl>
                                        <p:attrNameLst>
                                          <p:attrName>style.visibility</p:attrName>
                                        </p:attrNameLst>
                                      </p:cBhvr>
                                      <p:to>
                                        <p:strVal val="visible"/>
                                      </p:to>
                                    </p:set>
                                    <p:animEffect transition="in" filter="wipe(down)">
                                      <p:cBhvr>
                                        <p:cTn id="96" dur="580">
                                          <p:stCondLst>
                                            <p:cond delay="0"/>
                                          </p:stCondLst>
                                        </p:cTn>
                                        <p:tgtEl>
                                          <p:spTgt spid="2095"/>
                                        </p:tgtEl>
                                      </p:cBhvr>
                                    </p:animEffect>
                                    <p:anim calcmode="lin" valueType="num">
                                      <p:cBhvr>
                                        <p:cTn id="97" dur="1822" tmFilter="0,0; 0.14,0.36; 0.43,0.73; 0.71,0.91; 1.0,1.0">
                                          <p:stCondLst>
                                            <p:cond delay="0"/>
                                          </p:stCondLst>
                                        </p:cTn>
                                        <p:tgtEl>
                                          <p:spTgt spid="2095"/>
                                        </p:tgtEl>
                                        <p:attrNameLst>
                                          <p:attrName>ppt_x</p:attrName>
                                        </p:attrNameLst>
                                      </p:cBhvr>
                                      <p:tavLst>
                                        <p:tav tm="0">
                                          <p:val>
                                            <p:strVal val="#ppt_x-0.25"/>
                                          </p:val>
                                        </p:tav>
                                        <p:tav tm="100000">
                                          <p:val>
                                            <p:strVal val="#ppt_x"/>
                                          </p:val>
                                        </p:tav>
                                      </p:tavLst>
                                    </p:anim>
                                    <p:anim calcmode="lin" valueType="num">
                                      <p:cBhvr>
                                        <p:cTn id="98" dur="664" tmFilter="0.0,0.0; 0.25,0.07; 0.50,0.2; 0.75,0.467; 1.0,1.0">
                                          <p:stCondLst>
                                            <p:cond delay="0"/>
                                          </p:stCondLst>
                                        </p:cTn>
                                        <p:tgtEl>
                                          <p:spTgt spid="2095"/>
                                        </p:tgtEl>
                                        <p:attrNameLst>
                                          <p:attrName>ppt_y</p:attrName>
                                        </p:attrNameLst>
                                      </p:cBhvr>
                                      <p:tavLst>
                                        <p:tav tm="0" fmla="#ppt_y-sin(pi*$)/3">
                                          <p:val>
                                            <p:fltVal val="0.5"/>
                                          </p:val>
                                        </p:tav>
                                        <p:tav tm="100000">
                                          <p:val>
                                            <p:fltVal val="1"/>
                                          </p:val>
                                        </p:tav>
                                      </p:tavLst>
                                    </p:anim>
                                    <p:anim calcmode="lin" valueType="num">
                                      <p:cBhvr>
                                        <p:cTn id="99" dur="664" tmFilter="0, 0; 0.125,0.2665; 0.25,0.4; 0.375,0.465; 0.5,0.5;  0.625,0.535; 0.75,0.6; 0.875,0.7335; 1,1">
                                          <p:stCondLst>
                                            <p:cond delay="664"/>
                                          </p:stCondLst>
                                        </p:cTn>
                                        <p:tgtEl>
                                          <p:spTgt spid="2095"/>
                                        </p:tgtEl>
                                        <p:attrNameLst>
                                          <p:attrName>ppt_y</p:attrName>
                                        </p:attrNameLst>
                                      </p:cBhvr>
                                      <p:tavLst>
                                        <p:tav tm="0" fmla="#ppt_y-sin(pi*$)/9">
                                          <p:val>
                                            <p:fltVal val="0"/>
                                          </p:val>
                                        </p:tav>
                                        <p:tav tm="100000">
                                          <p:val>
                                            <p:fltVal val="1"/>
                                          </p:val>
                                        </p:tav>
                                      </p:tavLst>
                                    </p:anim>
                                    <p:anim calcmode="lin" valueType="num">
                                      <p:cBhvr>
                                        <p:cTn id="100" dur="332" tmFilter="0, 0; 0.125,0.2665; 0.25,0.4; 0.375,0.465; 0.5,0.5;  0.625,0.535; 0.75,0.6; 0.875,0.7335; 1,1">
                                          <p:stCondLst>
                                            <p:cond delay="1324"/>
                                          </p:stCondLst>
                                        </p:cTn>
                                        <p:tgtEl>
                                          <p:spTgt spid="2095"/>
                                        </p:tgtEl>
                                        <p:attrNameLst>
                                          <p:attrName>ppt_y</p:attrName>
                                        </p:attrNameLst>
                                      </p:cBhvr>
                                      <p:tavLst>
                                        <p:tav tm="0" fmla="#ppt_y-sin(pi*$)/27">
                                          <p:val>
                                            <p:fltVal val="0"/>
                                          </p:val>
                                        </p:tav>
                                        <p:tav tm="100000">
                                          <p:val>
                                            <p:fltVal val="1"/>
                                          </p:val>
                                        </p:tav>
                                      </p:tavLst>
                                    </p:anim>
                                    <p:anim calcmode="lin" valueType="num">
                                      <p:cBhvr>
                                        <p:cTn id="101" dur="164" tmFilter="0, 0; 0.125,0.2665; 0.25,0.4; 0.375,0.465; 0.5,0.5;  0.625,0.535; 0.75,0.6; 0.875,0.7335; 1,1">
                                          <p:stCondLst>
                                            <p:cond delay="1656"/>
                                          </p:stCondLst>
                                        </p:cTn>
                                        <p:tgtEl>
                                          <p:spTgt spid="2095"/>
                                        </p:tgtEl>
                                        <p:attrNameLst>
                                          <p:attrName>ppt_y</p:attrName>
                                        </p:attrNameLst>
                                      </p:cBhvr>
                                      <p:tavLst>
                                        <p:tav tm="0" fmla="#ppt_y-sin(pi*$)/81">
                                          <p:val>
                                            <p:fltVal val="0"/>
                                          </p:val>
                                        </p:tav>
                                        <p:tav tm="100000">
                                          <p:val>
                                            <p:fltVal val="1"/>
                                          </p:val>
                                        </p:tav>
                                      </p:tavLst>
                                    </p:anim>
                                    <p:animScale>
                                      <p:cBhvr>
                                        <p:cTn id="102" dur="26">
                                          <p:stCondLst>
                                            <p:cond delay="650"/>
                                          </p:stCondLst>
                                        </p:cTn>
                                        <p:tgtEl>
                                          <p:spTgt spid="2095"/>
                                        </p:tgtEl>
                                      </p:cBhvr>
                                      <p:to x="100000" y="60000"/>
                                    </p:animScale>
                                    <p:animScale>
                                      <p:cBhvr>
                                        <p:cTn id="103" dur="166" decel="50000">
                                          <p:stCondLst>
                                            <p:cond delay="676"/>
                                          </p:stCondLst>
                                        </p:cTn>
                                        <p:tgtEl>
                                          <p:spTgt spid="2095"/>
                                        </p:tgtEl>
                                      </p:cBhvr>
                                      <p:to x="100000" y="100000"/>
                                    </p:animScale>
                                    <p:animScale>
                                      <p:cBhvr>
                                        <p:cTn id="104" dur="26">
                                          <p:stCondLst>
                                            <p:cond delay="1312"/>
                                          </p:stCondLst>
                                        </p:cTn>
                                        <p:tgtEl>
                                          <p:spTgt spid="2095"/>
                                        </p:tgtEl>
                                      </p:cBhvr>
                                      <p:to x="100000" y="80000"/>
                                    </p:animScale>
                                    <p:animScale>
                                      <p:cBhvr>
                                        <p:cTn id="105" dur="166" decel="50000">
                                          <p:stCondLst>
                                            <p:cond delay="1338"/>
                                          </p:stCondLst>
                                        </p:cTn>
                                        <p:tgtEl>
                                          <p:spTgt spid="2095"/>
                                        </p:tgtEl>
                                      </p:cBhvr>
                                      <p:to x="100000" y="100000"/>
                                    </p:animScale>
                                    <p:animScale>
                                      <p:cBhvr>
                                        <p:cTn id="106" dur="26">
                                          <p:stCondLst>
                                            <p:cond delay="1642"/>
                                          </p:stCondLst>
                                        </p:cTn>
                                        <p:tgtEl>
                                          <p:spTgt spid="2095"/>
                                        </p:tgtEl>
                                      </p:cBhvr>
                                      <p:to x="100000" y="90000"/>
                                    </p:animScale>
                                    <p:animScale>
                                      <p:cBhvr>
                                        <p:cTn id="107" dur="166" decel="50000">
                                          <p:stCondLst>
                                            <p:cond delay="1668"/>
                                          </p:stCondLst>
                                        </p:cTn>
                                        <p:tgtEl>
                                          <p:spTgt spid="2095"/>
                                        </p:tgtEl>
                                      </p:cBhvr>
                                      <p:to x="100000" y="100000"/>
                                    </p:animScale>
                                    <p:animScale>
                                      <p:cBhvr>
                                        <p:cTn id="108" dur="26">
                                          <p:stCondLst>
                                            <p:cond delay="1808"/>
                                          </p:stCondLst>
                                        </p:cTn>
                                        <p:tgtEl>
                                          <p:spTgt spid="2095"/>
                                        </p:tgtEl>
                                      </p:cBhvr>
                                      <p:to x="100000" y="95000"/>
                                    </p:animScale>
                                    <p:animScale>
                                      <p:cBhvr>
                                        <p:cTn id="109" dur="166" decel="50000">
                                          <p:stCondLst>
                                            <p:cond delay="1834"/>
                                          </p:stCondLst>
                                        </p:cTn>
                                        <p:tgtEl>
                                          <p:spTgt spid="2095"/>
                                        </p:tgtEl>
                                      </p:cBhvr>
                                      <p:to x="100000" y="100000"/>
                                    </p:animScale>
                                  </p:childTnLst>
                                </p:cTn>
                              </p:par>
                            </p:childTnLst>
                          </p:cTn>
                        </p:par>
                      </p:childTnLst>
                    </p:cTn>
                  </p:par>
                  <p:par>
                    <p:cTn id="110" fill="hold">
                      <p:stCondLst>
                        <p:cond delay="indefinite"/>
                      </p:stCondLst>
                      <p:childTnLst>
                        <p:par>
                          <p:cTn id="111" fill="hold">
                            <p:stCondLst>
                              <p:cond delay="0"/>
                            </p:stCondLst>
                            <p:childTnLst>
                              <p:par>
                                <p:cTn id="112" presetID="1" presetClass="exit" presetSubtype="0" fill="hold" nodeType="clickEffect">
                                  <p:stCondLst>
                                    <p:cond delay="0"/>
                                  </p:stCondLst>
                                  <p:childTnLst>
                                    <p:set>
                                      <p:cBhvr>
                                        <p:cTn id="113" dur="1" fill="hold">
                                          <p:stCondLst>
                                            <p:cond delay="0"/>
                                          </p:stCondLst>
                                        </p:cTn>
                                        <p:tgtEl>
                                          <p:spTgt spid="2060"/>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2059"/>
                                        </p:tgtEl>
                                        <p:attrNameLst>
                                          <p:attrName>style.visibility</p:attrName>
                                        </p:attrNameLst>
                                      </p:cBhvr>
                                      <p:to>
                                        <p:strVal val="hidden"/>
                                      </p:to>
                                    </p:set>
                                  </p:childTnLst>
                                </p:cTn>
                              </p:par>
                              <p:par>
                                <p:cTn id="116" presetID="1" presetClass="exit" presetSubtype="0" fill="hold" nodeType="withEffect">
                                  <p:stCondLst>
                                    <p:cond delay="0"/>
                                  </p:stCondLst>
                                  <p:childTnLst>
                                    <p:set>
                                      <p:cBhvr>
                                        <p:cTn id="117" dur="1" fill="hold">
                                          <p:stCondLst>
                                            <p:cond delay="0"/>
                                          </p:stCondLst>
                                        </p:cTn>
                                        <p:tgtEl>
                                          <p:spTgt spid="2058"/>
                                        </p:tgtEl>
                                        <p:attrNameLst>
                                          <p:attrName>style.visibility</p:attrName>
                                        </p:attrNameLst>
                                      </p:cBhvr>
                                      <p:to>
                                        <p:strVal val="hidden"/>
                                      </p:to>
                                    </p:set>
                                  </p:childTnLst>
                                </p:cTn>
                              </p:par>
                              <p:par>
                                <p:cTn id="118" presetID="1" presetClass="exit" presetSubtype="0" fill="hold" nodeType="withEffect">
                                  <p:stCondLst>
                                    <p:cond delay="0"/>
                                  </p:stCondLst>
                                  <p:childTnLst>
                                    <p:set>
                                      <p:cBhvr>
                                        <p:cTn id="119" dur="1" fill="hold">
                                          <p:stCondLst>
                                            <p:cond delay="0"/>
                                          </p:stCondLst>
                                        </p:cTn>
                                        <p:tgtEl>
                                          <p:spTgt spid="20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3" grpId="0" animBg="1"/>
      <p:bldP spid="2087" grpId="0" animBg="1"/>
      <p:bldP spid="2" grpId="0"/>
      <p:bldP spid="2088" grpId="0" animBg="1"/>
      <p:bldP spid="2088" grpId="1" animBg="1"/>
      <p:bldP spid="2089" grpId="0" animBg="1"/>
      <p:bldP spid="2089" grpId="1" animBg="1"/>
      <p:bldP spid="2090" grpId="0"/>
      <p:bldP spid="2090" grpId="1"/>
      <p:bldP spid="210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Wirbellose, draußen, Wasser, Schalentier enthält.&#10;&#10;Automatisch generierte Beschreibung">
            <a:extLst>
              <a:ext uri="{FF2B5EF4-FFF2-40B4-BE49-F238E27FC236}">
                <a16:creationId xmlns:a16="http://schemas.microsoft.com/office/drawing/2014/main" id="{4C167574-5A6D-C330-7629-C50BD7A873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391" t="22669"/>
          <a:stretch/>
        </p:blipFill>
        <p:spPr>
          <a:xfrm>
            <a:off x="838199" y="2277217"/>
            <a:ext cx="4721585" cy="3055998"/>
          </a:xfrm>
          <a:prstGeom prst="rect">
            <a:avLst/>
          </a:prstGeom>
        </p:spPr>
      </p:pic>
      <p:sp>
        <p:nvSpPr>
          <p:cNvPr id="5" name="Textfeld 4">
            <a:extLst>
              <a:ext uri="{FF2B5EF4-FFF2-40B4-BE49-F238E27FC236}">
                <a16:creationId xmlns:a16="http://schemas.microsoft.com/office/drawing/2014/main" id="{3DB98309-94FC-A008-20F8-39B66F644F4C}"/>
              </a:ext>
            </a:extLst>
          </p:cNvPr>
          <p:cNvSpPr txBox="1"/>
          <p:nvPr/>
        </p:nvSpPr>
        <p:spPr>
          <a:xfrm>
            <a:off x="838199" y="5333215"/>
            <a:ext cx="472552" cy="246221"/>
          </a:xfrm>
          <a:prstGeom prst="rect">
            <a:avLst/>
          </a:prstGeom>
          <a:noFill/>
        </p:spPr>
        <p:txBody>
          <a:bodyPr wrap="square" rtlCol="0">
            <a:spAutoFit/>
          </a:bodyPr>
          <a:lstStyle/>
          <a:p>
            <a:r>
              <a:rPr lang="de-DE" sz="1000" dirty="0"/>
              <a:t>IfAÖ</a:t>
            </a:r>
          </a:p>
        </p:txBody>
      </p:sp>
      <p:sp>
        <p:nvSpPr>
          <p:cNvPr id="10" name="Foliennummernplatzhalter 9">
            <a:extLst>
              <a:ext uri="{FF2B5EF4-FFF2-40B4-BE49-F238E27FC236}">
                <a16:creationId xmlns:a16="http://schemas.microsoft.com/office/drawing/2014/main" id="{90DEFCDC-6813-C437-FD45-7BCAD4D5B89A}"/>
              </a:ext>
            </a:extLst>
          </p:cNvPr>
          <p:cNvSpPr>
            <a:spLocks noGrp="1"/>
          </p:cNvSpPr>
          <p:nvPr>
            <p:ph type="sldNum" sz="quarter" idx="12"/>
          </p:nvPr>
        </p:nvSpPr>
        <p:spPr/>
        <p:txBody>
          <a:bodyPr/>
          <a:lstStyle/>
          <a:p>
            <a:fld id="{A641AE24-3A4D-4B70-A6B6-674CC0DF4E84}" type="slidenum">
              <a:rPr lang="de-DE" smtClean="0"/>
              <a:t>10</a:t>
            </a:fld>
            <a:endParaRPr lang="de-DE"/>
          </a:p>
        </p:txBody>
      </p:sp>
      <p:pic>
        <p:nvPicPr>
          <p:cNvPr id="19" name="Grafik 18" descr="Ein Bild, das Grafiken, Grafikdesign, Schrift, Logo enthält.&#10;&#10;Automatisch generierte Beschreibung">
            <a:extLst>
              <a:ext uri="{FF2B5EF4-FFF2-40B4-BE49-F238E27FC236}">
                <a16:creationId xmlns:a16="http://schemas.microsoft.com/office/drawing/2014/main" id="{8DE64817-AC2A-E66F-D905-8084AC6CB4C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pic>
        <p:nvPicPr>
          <p:cNvPr id="20" name="Inhaltsplatzhalter 9" descr="Ein Bild, das Organismus, Riff, unterwasser, Meeresbiologie enthält.&#10;&#10;KI-generierte Inhalte können fehlerhaft sein.">
            <a:extLst>
              <a:ext uri="{FF2B5EF4-FFF2-40B4-BE49-F238E27FC236}">
                <a16:creationId xmlns:a16="http://schemas.microsoft.com/office/drawing/2014/main" id="{DDA5C603-9366-EB64-8BC3-7E2858C58A32}"/>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6212362" y="2277217"/>
            <a:ext cx="5426644" cy="3055998"/>
          </a:xfrm>
        </p:spPr>
      </p:pic>
      <p:sp>
        <p:nvSpPr>
          <p:cNvPr id="21" name="Textfeld 20">
            <a:extLst>
              <a:ext uri="{FF2B5EF4-FFF2-40B4-BE49-F238E27FC236}">
                <a16:creationId xmlns:a16="http://schemas.microsoft.com/office/drawing/2014/main" id="{4B50008F-075E-B646-E400-F520E63A9E3B}"/>
              </a:ext>
            </a:extLst>
          </p:cNvPr>
          <p:cNvSpPr txBox="1"/>
          <p:nvPr/>
        </p:nvSpPr>
        <p:spPr>
          <a:xfrm>
            <a:off x="6212362" y="5333215"/>
            <a:ext cx="4592323" cy="246221"/>
          </a:xfrm>
          <a:prstGeom prst="rect">
            <a:avLst/>
          </a:prstGeom>
          <a:noFill/>
        </p:spPr>
        <p:txBody>
          <a:bodyPr wrap="square">
            <a:spAutoFit/>
          </a:bodyPr>
          <a:lstStyle/>
          <a:p>
            <a:r>
              <a:rPr lang="de-DE" sz="1000" b="0" i="0" dirty="0">
                <a:solidFill>
                  <a:srgbClr val="4B4B4D"/>
                </a:solidFill>
                <a:effectLst/>
              </a:rPr>
              <a:t>Tauch-Sport-Club Friedrichshafen / K.-H. </a:t>
            </a:r>
            <a:r>
              <a:rPr lang="de-DE" sz="1000" b="0" i="0" dirty="0" err="1">
                <a:solidFill>
                  <a:srgbClr val="4B4B4D"/>
                </a:solidFill>
                <a:effectLst/>
              </a:rPr>
              <a:t>Weltz</a:t>
            </a:r>
            <a:endParaRPr lang="de-DE" sz="1000" dirty="0"/>
          </a:p>
        </p:txBody>
      </p:sp>
      <p:sp>
        <p:nvSpPr>
          <p:cNvPr id="29" name="Titel 1">
            <a:extLst>
              <a:ext uri="{FF2B5EF4-FFF2-40B4-BE49-F238E27FC236}">
                <a16:creationId xmlns:a16="http://schemas.microsoft.com/office/drawing/2014/main" id="{61EE7B5E-F45A-2429-E4E5-8EC96A44D2CB}"/>
              </a:ext>
            </a:extLst>
          </p:cNvPr>
          <p:cNvSpPr>
            <a:spLocks noGrp="1"/>
          </p:cNvSpPr>
          <p:nvPr>
            <p:ph type="title"/>
          </p:nvPr>
        </p:nvSpPr>
        <p:spPr>
          <a:xfrm>
            <a:off x="838200" y="365125"/>
            <a:ext cx="10515600" cy="1325563"/>
          </a:xfrm>
        </p:spPr>
        <p:txBody>
          <a:bodyPr/>
          <a:lstStyle/>
          <a:p>
            <a:r>
              <a:rPr lang="de-DE" dirty="0"/>
              <a:t>Auswirkungen auf das Ökosystem</a:t>
            </a:r>
          </a:p>
        </p:txBody>
      </p:sp>
    </p:spTree>
    <p:extLst>
      <p:ext uri="{BB962C8B-B14F-4D97-AF65-F5344CB8AC3E}">
        <p14:creationId xmlns:p14="http://schemas.microsoft.com/office/powerpoint/2010/main" val="378842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1C0C12-B171-B49F-B852-28F62D205C51}"/>
              </a:ext>
            </a:extLst>
          </p:cNvPr>
          <p:cNvSpPr>
            <a:spLocks noGrp="1"/>
          </p:cNvSpPr>
          <p:nvPr>
            <p:ph type="title"/>
          </p:nvPr>
        </p:nvSpPr>
        <p:spPr/>
        <p:txBody>
          <a:bodyPr/>
          <a:lstStyle/>
          <a:p>
            <a:r>
              <a:rPr lang="de-DE" dirty="0"/>
              <a:t>Die Quagga-Muschel in Europa</a:t>
            </a:r>
          </a:p>
        </p:txBody>
      </p:sp>
      <p:sp>
        <p:nvSpPr>
          <p:cNvPr id="3" name="Inhaltsplatzhalter 2">
            <a:extLst>
              <a:ext uri="{FF2B5EF4-FFF2-40B4-BE49-F238E27FC236}">
                <a16:creationId xmlns:a16="http://schemas.microsoft.com/office/drawing/2014/main" id="{A1196CA2-57A2-17BA-CB13-ECBCC6D9F6FD}"/>
              </a:ext>
            </a:extLst>
          </p:cNvPr>
          <p:cNvSpPr>
            <a:spLocks noGrp="1"/>
          </p:cNvSpPr>
          <p:nvPr>
            <p:ph idx="1"/>
          </p:nvPr>
        </p:nvSpPr>
        <p:spPr>
          <a:xfrm>
            <a:off x="849350" y="1517688"/>
            <a:ext cx="6832184" cy="5032375"/>
          </a:xfrm>
        </p:spPr>
        <p:txBody>
          <a:bodyPr>
            <a:noAutofit/>
          </a:bodyPr>
          <a:lstStyle/>
          <a:p>
            <a:pPr marL="285750" indent="-285750">
              <a:buFont typeface="Arial" panose="020B0604020202020204" pitchFamily="34" charset="0"/>
              <a:buChar char="•"/>
            </a:pPr>
            <a:r>
              <a:rPr lang="de-DE" sz="2400" dirty="0"/>
              <a:t>Quagga-Muschel hat den Bodensee u. Genfersee in nur fünf Jahren vollständig besiedelt</a:t>
            </a:r>
          </a:p>
          <a:p>
            <a:pPr marL="285750" indent="-285750">
              <a:buFont typeface="Arial" panose="020B0604020202020204" pitchFamily="34" charset="0"/>
              <a:buChar char="•"/>
            </a:pPr>
            <a:r>
              <a:rPr lang="de-DE" sz="2400" dirty="0"/>
              <a:t>In 10-30 m Tiefe bis zu 25.000 Muscheln pro m²</a:t>
            </a:r>
          </a:p>
          <a:p>
            <a:pPr marL="285750" indent="-285750">
              <a:buFont typeface="Arial" panose="020B0604020202020204" pitchFamily="34" charset="0"/>
              <a:buChar char="•"/>
            </a:pPr>
            <a:r>
              <a:rPr lang="de-DE" sz="2400" dirty="0"/>
              <a:t>Muscheln verstopfen Infrastrukturanlagen von Trinkwasserbetrieben und Wärmeanlagen </a:t>
            </a:r>
            <a:br>
              <a:rPr lang="de-DE" sz="2400" dirty="0"/>
            </a:br>
            <a:r>
              <a:rPr lang="de-DE" sz="2400" dirty="0">
                <a:sym typeface="Wingdings" panose="05000000000000000000" pitchFamily="2" charset="2"/>
              </a:rPr>
              <a:t> Schäden in Millionenhöhe</a:t>
            </a:r>
          </a:p>
          <a:p>
            <a:pPr marL="285750" indent="-285750">
              <a:buFont typeface="Arial" panose="020B0604020202020204" pitchFamily="34" charset="0"/>
              <a:buChar char="•"/>
            </a:pPr>
            <a:r>
              <a:rPr lang="de-DE" sz="2400" dirty="0">
                <a:sym typeface="Wingdings" panose="05000000000000000000" pitchFamily="2" charset="2"/>
              </a:rPr>
              <a:t>Verletzungsgefahr für Badegäste und Schäden Fischerei</a:t>
            </a:r>
            <a:endParaRPr lang="de-DE" sz="2400" dirty="0"/>
          </a:p>
          <a:p>
            <a:pPr marL="285750" indent="-285750">
              <a:buFont typeface="Arial" panose="020B0604020202020204" pitchFamily="34" charset="0"/>
              <a:buChar char="•"/>
            </a:pPr>
            <a:r>
              <a:rPr lang="de-DE" sz="2400" dirty="0"/>
              <a:t>Prognose: Zunahme der Biomasse der </a:t>
            </a:r>
            <a:br>
              <a:rPr lang="de-DE" sz="2400" dirty="0"/>
            </a:br>
            <a:r>
              <a:rPr lang="de-DE" sz="2400" dirty="0"/>
              <a:t>Quagga-Muschel in den nächsten 25 Jahren </a:t>
            </a:r>
            <a:br>
              <a:rPr lang="de-DE" sz="2400" dirty="0"/>
            </a:br>
            <a:r>
              <a:rPr lang="de-DE" sz="2400" dirty="0"/>
              <a:t>um den Faktor 8-12</a:t>
            </a:r>
            <a:br>
              <a:rPr lang="de-DE" sz="2400" dirty="0"/>
            </a:br>
            <a:r>
              <a:rPr lang="de-DE" sz="2400" dirty="0">
                <a:sym typeface="Wingdings" panose="05000000000000000000" pitchFamily="2" charset="2"/>
              </a:rPr>
              <a:t> Verlagerung zu größeren Individuen </a:t>
            </a:r>
            <a:br>
              <a:rPr lang="de-DE" sz="2400" dirty="0">
                <a:sym typeface="Wingdings" panose="05000000000000000000" pitchFamily="2" charset="2"/>
              </a:rPr>
            </a:br>
            <a:r>
              <a:rPr lang="de-DE" sz="2400" dirty="0">
                <a:sym typeface="Wingdings" panose="05000000000000000000" pitchFamily="2" charset="2"/>
              </a:rPr>
              <a:t>     u. Ausbreitung in größere Tiefen</a:t>
            </a:r>
            <a:endParaRPr lang="de-DE" sz="2400" dirty="0"/>
          </a:p>
          <a:p>
            <a:endParaRPr lang="de-DE" sz="2400" dirty="0"/>
          </a:p>
        </p:txBody>
      </p:sp>
      <p:grpSp>
        <p:nvGrpSpPr>
          <p:cNvPr id="7" name="Gruppieren 6">
            <a:extLst>
              <a:ext uri="{FF2B5EF4-FFF2-40B4-BE49-F238E27FC236}">
                <a16:creationId xmlns:a16="http://schemas.microsoft.com/office/drawing/2014/main" id="{57BA16BF-6401-70E2-F2F8-071318A8C6EF}"/>
              </a:ext>
            </a:extLst>
          </p:cNvPr>
          <p:cNvGrpSpPr/>
          <p:nvPr/>
        </p:nvGrpSpPr>
        <p:grpSpPr>
          <a:xfrm>
            <a:off x="7550331" y="2776925"/>
            <a:ext cx="4536000" cy="3579425"/>
            <a:chOff x="7550331" y="1690688"/>
            <a:chExt cx="4536000" cy="3579425"/>
          </a:xfrm>
        </p:grpSpPr>
        <p:pic>
          <p:nvPicPr>
            <p:cNvPr id="4" name="Grafik 3">
              <a:extLst>
                <a:ext uri="{FF2B5EF4-FFF2-40B4-BE49-F238E27FC236}">
                  <a16:creationId xmlns:a16="http://schemas.microsoft.com/office/drawing/2014/main" id="{56B5CBEC-0D1D-E841-871D-383185DB45D1}"/>
                </a:ext>
              </a:extLst>
            </p:cNvPr>
            <p:cNvPicPr>
              <a:picLocks noChangeAspect="1"/>
            </p:cNvPicPr>
            <p:nvPr/>
          </p:nvPicPr>
          <p:blipFill>
            <a:blip r:embed="rId3"/>
            <a:stretch>
              <a:fillRect/>
            </a:stretch>
          </p:blipFill>
          <p:spPr>
            <a:xfrm>
              <a:off x="7550331" y="1690688"/>
              <a:ext cx="4536000" cy="3302426"/>
            </a:xfrm>
            <a:prstGeom prst="rect">
              <a:avLst/>
            </a:prstGeom>
            <a:ln>
              <a:solidFill>
                <a:schemeClr val="tx1"/>
              </a:solidFill>
            </a:ln>
          </p:spPr>
        </p:pic>
        <p:sp>
          <p:nvSpPr>
            <p:cNvPr id="5" name="Textfeld 4">
              <a:extLst>
                <a:ext uri="{FF2B5EF4-FFF2-40B4-BE49-F238E27FC236}">
                  <a16:creationId xmlns:a16="http://schemas.microsoft.com/office/drawing/2014/main" id="{D3529156-8663-BF03-F9B8-8C9C4831B10B}"/>
                </a:ext>
              </a:extLst>
            </p:cNvPr>
            <p:cNvSpPr txBox="1"/>
            <p:nvPr/>
          </p:nvSpPr>
          <p:spPr>
            <a:xfrm>
              <a:off x="8508741" y="4993114"/>
              <a:ext cx="3577590" cy="276999"/>
            </a:xfrm>
            <a:prstGeom prst="rect">
              <a:avLst/>
            </a:prstGeom>
            <a:noFill/>
          </p:spPr>
          <p:txBody>
            <a:bodyPr wrap="square" rtlCol="0">
              <a:spAutoFit/>
            </a:bodyPr>
            <a:lstStyle/>
            <a:p>
              <a:pPr algn="r"/>
              <a:r>
                <a:rPr lang="de-DE" sz="1200" dirty="0"/>
                <a:t>Kraemer et al. 2023; </a:t>
              </a:r>
              <a:r>
                <a:rPr lang="de-DE" sz="1200" dirty="0" err="1"/>
                <a:t>SeeWandel</a:t>
              </a:r>
              <a:r>
                <a:rPr lang="de-DE" sz="1200" dirty="0"/>
                <a:t> 2023</a:t>
              </a:r>
            </a:p>
          </p:txBody>
        </p:sp>
      </p:grpSp>
      <p:sp>
        <p:nvSpPr>
          <p:cNvPr id="6" name="Foliennummernplatzhalter 5">
            <a:extLst>
              <a:ext uri="{FF2B5EF4-FFF2-40B4-BE49-F238E27FC236}">
                <a16:creationId xmlns:a16="http://schemas.microsoft.com/office/drawing/2014/main" id="{80AB28B7-60A5-46F7-EA05-40CC4EBA04BF}"/>
              </a:ext>
            </a:extLst>
          </p:cNvPr>
          <p:cNvSpPr>
            <a:spLocks noGrp="1"/>
          </p:cNvSpPr>
          <p:nvPr>
            <p:ph type="sldNum" sz="quarter" idx="12"/>
          </p:nvPr>
        </p:nvSpPr>
        <p:spPr/>
        <p:txBody>
          <a:bodyPr/>
          <a:lstStyle/>
          <a:p>
            <a:fld id="{A641AE24-3A4D-4B70-A6B6-674CC0DF4E84}" type="slidenum">
              <a:rPr lang="de-DE" smtClean="0"/>
              <a:t>11</a:t>
            </a:fld>
            <a:endParaRPr lang="de-DE"/>
          </a:p>
        </p:txBody>
      </p:sp>
      <p:pic>
        <p:nvPicPr>
          <p:cNvPr id="8" name="Grafik 7" descr="Ein Bild, das Grafiken, Grafikdesign, Schrift, Logo enthält.&#10;&#10;Automatisch generierte Beschreibung">
            <a:extLst>
              <a:ext uri="{FF2B5EF4-FFF2-40B4-BE49-F238E27FC236}">
                <a16:creationId xmlns:a16="http://schemas.microsoft.com/office/drawing/2014/main" id="{1B0258BF-54E7-071A-B782-DCDF1352D97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grpSp>
        <p:nvGrpSpPr>
          <p:cNvPr id="9" name="Gruppieren 8">
            <a:extLst>
              <a:ext uri="{FF2B5EF4-FFF2-40B4-BE49-F238E27FC236}">
                <a16:creationId xmlns:a16="http://schemas.microsoft.com/office/drawing/2014/main" id="{D0951114-ABF4-1671-CB30-5F40B53999BA}"/>
              </a:ext>
            </a:extLst>
          </p:cNvPr>
          <p:cNvGrpSpPr/>
          <p:nvPr/>
        </p:nvGrpSpPr>
        <p:grpSpPr>
          <a:xfrm>
            <a:off x="7550331" y="3817338"/>
            <a:ext cx="4641827" cy="2607606"/>
            <a:chOff x="4278524" y="3600778"/>
            <a:chExt cx="4641827" cy="2607606"/>
          </a:xfrm>
        </p:grpSpPr>
        <p:pic>
          <p:nvPicPr>
            <p:cNvPr id="1026" name="Picture 2">
              <a:extLst>
                <a:ext uri="{FF2B5EF4-FFF2-40B4-BE49-F238E27FC236}">
                  <a16:creationId xmlns:a16="http://schemas.microsoft.com/office/drawing/2014/main" id="{58F16773-E43D-FBFF-26E7-68AE937989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524" y="3600778"/>
              <a:ext cx="4592521" cy="25832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2FD1151B-DA3E-AD7F-CAD8-0FB3D78B9F8A}"/>
                </a:ext>
              </a:extLst>
            </p:cNvPr>
            <p:cNvSpPr txBox="1"/>
            <p:nvPr/>
          </p:nvSpPr>
          <p:spPr>
            <a:xfrm>
              <a:off x="7469240" y="5962163"/>
              <a:ext cx="1451111" cy="246221"/>
            </a:xfrm>
            <a:prstGeom prst="rect">
              <a:avLst/>
            </a:prstGeom>
            <a:noFill/>
          </p:spPr>
          <p:txBody>
            <a:bodyPr wrap="square" rtlCol="0">
              <a:spAutoFit/>
            </a:bodyPr>
            <a:lstStyle/>
            <a:p>
              <a:r>
                <a:rPr lang="de-DE" sz="1000" dirty="0">
                  <a:solidFill>
                    <a:schemeClr val="bg1"/>
                  </a:solidFill>
                </a:rPr>
                <a:t>© SRF/Valérie Wacker</a:t>
              </a:r>
            </a:p>
          </p:txBody>
        </p:sp>
      </p:grpSp>
      <p:grpSp>
        <p:nvGrpSpPr>
          <p:cNvPr id="11" name="Gruppieren 10">
            <a:extLst>
              <a:ext uri="{FF2B5EF4-FFF2-40B4-BE49-F238E27FC236}">
                <a16:creationId xmlns:a16="http://schemas.microsoft.com/office/drawing/2014/main" id="{9226BCFC-07F0-7F05-5606-23D67B89F417}"/>
              </a:ext>
            </a:extLst>
          </p:cNvPr>
          <p:cNvGrpSpPr/>
          <p:nvPr/>
        </p:nvGrpSpPr>
        <p:grpSpPr>
          <a:xfrm>
            <a:off x="9052826" y="1196504"/>
            <a:ext cx="3241971" cy="2599256"/>
            <a:chOff x="928643" y="3600778"/>
            <a:chExt cx="3241971" cy="2599256"/>
          </a:xfrm>
        </p:grpSpPr>
        <p:pic>
          <p:nvPicPr>
            <p:cNvPr id="12" name="Grafik 11">
              <a:extLst>
                <a:ext uri="{FF2B5EF4-FFF2-40B4-BE49-F238E27FC236}">
                  <a16:creationId xmlns:a16="http://schemas.microsoft.com/office/drawing/2014/main" id="{6DF2F223-FCC1-E998-3CAD-7D994C6736F7}"/>
                </a:ext>
              </a:extLst>
            </p:cNvPr>
            <p:cNvPicPr>
              <a:picLocks noChangeAspect="1"/>
            </p:cNvPicPr>
            <p:nvPr/>
          </p:nvPicPr>
          <p:blipFill rotWithShape="1">
            <a:blip r:embed="rId6"/>
            <a:srcRect l="27991" t="24466" r="33565" b="16384"/>
            <a:stretch/>
          </p:blipFill>
          <p:spPr>
            <a:xfrm>
              <a:off x="928643" y="3600778"/>
              <a:ext cx="3089388" cy="2574726"/>
            </a:xfrm>
            <a:prstGeom prst="rect">
              <a:avLst/>
            </a:prstGeom>
          </p:spPr>
        </p:pic>
        <p:sp>
          <p:nvSpPr>
            <p:cNvPr id="13" name="Textfeld 12">
              <a:extLst>
                <a:ext uri="{FF2B5EF4-FFF2-40B4-BE49-F238E27FC236}">
                  <a16:creationId xmlns:a16="http://schemas.microsoft.com/office/drawing/2014/main" id="{82DE9049-1B97-E48F-C7DA-4CEB3C24398E}"/>
                </a:ext>
              </a:extLst>
            </p:cNvPr>
            <p:cNvSpPr txBox="1"/>
            <p:nvPr/>
          </p:nvSpPr>
          <p:spPr>
            <a:xfrm>
              <a:off x="2126134" y="5953813"/>
              <a:ext cx="2044480" cy="246221"/>
            </a:xfrm>
            <a:prstGeom prst="rect">
              <a:avLst/>
            </a:prstGeom>
            <a:noFill/>
          </p:spPr>
          <p:txBody>
            <a:bodyPr wrap="square" rtlCol="0">
              <a:spAutoFit/>
            </a:bodyPr>
            <a:lstStyle/>
            <a:p>
              <a:r>
                <a:rPr lang="de-DE" sz="1000" dirty="0">
                  <a:solidFill>
                    <a:schemeClr val="bg1"/>
                  </a:solidFill>
                </a:rPr>
                <a:t>www.fr.ch.de; Olivier Paschoud </a:t>
              </a:r>
            </a:p>
          </p:txBody>
        </p:sp>
      </p:grpSp>
    </p:spTree>
    <p:extLst>
      <p:ext uri="{BB962C8B-B14F-4D97-AF65-F5344CB8AC3E}">
        <p14:creationId xmlns:p14="http://schemas.microsoft.com/office/powerpoint/2010/main" val="15985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E7F96-4C85-A84C-8004-030C32CCD661}"/>
              </a:ext>
            </a:extLst>
          </p:cNvPr>
          <p:cNvSpPr>
            <a:spLocks noGrp="1"/>
          </p:cNvSpPr>
          <p:nvPr>
            <p:ph type="title"/>
          </p:nvPr>
        </p:nvSpPr>
        <p:spPr/>
        <p:txBody>
          <a:bodyPr/>
          <a:lstStyle/>
          <a:p>
            <a:r>
              <a:rPr lang="de-DE" dirty="0"/>
              <a:t>Quagga-Muschel im Bodensee</a:t>
            </a:r>
          </a:p>
        </p:txBody>
      </p:sp>
      <p:sp>
        <p:nvSpPr>
          <p:cNvPr id="3" name="Inhaltsplatzhalter 2">
            <a:extLst>
              <a:ext uri="{FF2B5EF4-FFF2-40B4-BE49-F238E27FC236}">
                <a16:creationId xmlns:a16="http://schemas.microsoft.com/office/drawing/2014/main" id="{92984D02-F0D7-6322-C40B-8F198C2B687D}"/>
              </a:ext>
            </a:extLst>
          </p:cNvPr>
          <p:cNvSpPr>
            <a:spLocks noGrp="1"/>
          </p:cNvSpPr>
          <p:nvPr>
            <p:ph idx="1"/>
          </p:nvPr>
        </p:nvSpPr>
        <p:spPr>
          <a:xfrm>
            <a:off x="838200" y="1825625"/>
            <a:ext cx="8588188" cy="4590176"/>
          </a:xfrm>
        </p:spPr>
        <p:txBody>
          <a:bodyPr>
            <a:normAutofit/>
          </a:bodyPr>
          <a:lstStyle/>
          <a:p>
            <a:pPr marL="285750" indent="-285750">
              <a:buFont typeface="Arial" panose="020B0604020202020204" pitchFamily="34" charset="0"/>
              <a:buChar char="•"/>
            </a:pPr>
            <a:r>
              <a:rPr lang="de-DE" sz="2400" dirty="0">
                <a:solidFill>
                  <a:schemeClr val="tx1"/>
                </a:solidFill>
                <a:effectLst/>
                <a:ea typeface="Times New Roman" panose="02020603050405020304" pitchFamily="18" charset="0"/>
                <a:cs typeface="Times New Roman" panose="02020603050405020304" pitchFamily="18" charset="0"/>
              </a:rPr>
              <a:t>Nahrungskonkurrenz und Biofouling für/bei heimischen Muscheln</a:t>
            </a:r>
          </a:p>
          <a:p>
            <a:pPr marL="285750" indent="-285750">
              <a:buFont typeface="Arial" panose="020B0604020202020204" pitchFamily="34" charset="0"/>
              <a:buChar char="•"/>
            </a:pPr>
            <a:r>
              <a:rPr lang="de-DE" sz="2400" dirty="0">
                <a:solidFill>
                  <a:schemeClr val="tx1"/>
                </a:solidFill>
                <a:effectLst/>
                <a:ea typeface="Times New Roman" panose="02020603050405020304" pitchFamily="18" charset="0"/>
                <a:cs typeface="Times New Roman" panose="02020603050405020304" pitchFamily="18" charset="0"/>
              </a:rPr>
              <a:t>erhöhtes Nahrungsangebot führt zu Anstieg überwinternder Wasservögel </a:t>
            </a:r>
          </a:p>
          <a:p>
            <a:pPr marL="285750" indent="-285750">
              <a:buFont typeface="Arial" panose="020B0604020202020204" pitchFamily="34" charset="0"/>
              <a:buChar char="•"/>
            </a:pPr>
            <a:r>
              <a:rPr lang="de-DE" sz="2400" dirty="0">
                <a:solidFill>
                  <a:schemeClr val="tx1"/>
                </a:solidFill>
                <a:ea typeface="Times New Roman" panose="02020603050405020304" pitchFamily="18" charset="0"/>
                <a:cs typeface="Times New Roman" panose="02020603050405020304" pitchFamily="18" charset="0"/>
              </a:rPr>
              <a:t>in wenigen Jahren zu bedeutender Nahrungsquelle für beinahe alle heimischen Fischarten geworden</a:t>
            </a:r>
          </a:p>
          <a:p>
            <a:pPr marL="285750" indent="-285750">
              <a:buFont typeface="Arial" panose="020B0604020202020204" pitchFamily="34" charset="0"/>
              <a:buChar char="•"/>
            </a:pPr>
            <a:r>
              <a:rPr lang="de-DE" sz="2400" dirty="0">
                <a:solidFill>
                  <a:schemeClr val="tx1"/>
                </a:solidFill>
                <a:effectLst/>
                <a:ea typeface="Times New Roman" panose="02020603050405020304" pitchFamily="18" charset="0"/>
                <a:cs typeface="Times New Roman" panose="02020603050405020304" pitchFamily="18" charset="0"/>
              </a:rPr>
              <a:t>Bei zunehmender Muscheldichte &amp; resultierender Zooplankton Abnahme: </a:t>
            </a:r>
          </a:p>
          <a:p>
            <a:pPr marL="742950" lvl="1" indent="-285750"/>
            <a:r>
              <a:rPr lang="de-DE" dirty="0">
                <a:solidFill>
                  <a:schemeClr val="tx1"/>
                </a:solidFill>
                <a:ea typeface="Times New Roman" panose="02020603050405020304" pitchFamily="18" charset="0"/>
                <a:cs typeface="Times New Roman" panose="02020603050405020304" pitchFamily="18" charset="0"/>
              </a:rPr>
              <a:t>Zwang zur erhöhten Aufnahme von Muscheln durch </a:t>
            </a:r>
            <a:r>
              <a:rPr lang="de-DE" dirty="0">
                <a:solidFill>
                  <a:schemeClr val="tx1"/>
                </a:solidFill>
                <a:effectLst/>
                <a:ea typeface="Times New Roman" panose="02020603050405020304" pitchFamily="18" charset="0"/>
                <a:cs typeface="Times New Roman" panose="02020603050405020304" pitchFamily="18" charset="0"/>
              </a:rPr>
              <a:t>benthische und pelagische Fische</a:t>
            </a:r>
          </a:p>
          <a:p>
            <a:pPr marL="742950" lvl="1" indent="-285750"/>
            <a:r>
              <a:rPr lang="de-DE" dirty="0">
                <a:solidFill>
                  <a:schemeClr val="tx1"/>
                </a:solidFill>
                <a:effectLst/>
                <a:ea typeface="Times New Roman" panose="02020603050405020304" pitchFamily="18" charset="0"/>
                <a:cs typeface="Times New Roman" panose="02020603050405020304" pitchFamily="18" charset="0"/>
              </a:rPr>
              <a:t>schwerwiegende negative Auswirkungen auf Wachstum und Rekrutierung wahrscheinlich</a:t>
            </a:r>
            <a:endParaRPr lang="de-DE" sz="2400" dirty="0">
              <a:solidFill>
                <a:schemeClr val="tx1"/>
              </a:solidFill>
              <a:ea typeface="Times New Roman" panose="02020603050405020304" pitchFamily="18" charset="0"/>
              <a:cs typeface="Times New Roman" panose="02020603050405020304" pitchFamily="18" charset="0"/>
            </a:endParaRPr>
          </a:p>
          <a:p>
            <a:endParaRPr lang="de-DE" sz="2400" dirty="0"/>
          </a:p>
        </p:txBody>
      </p:sp>
      <p:sp>
        <p:nvSpPr>
          <p:cNvPr id="4" name="Foliennummernplatzhalter 3">
            <a:extLst>
              <a:ext uri="{FF2B5EF4-FFF2-40B4-BE49-F238E27FC236}">
                <a16:creationId xmlns:a16="http://schemas.microsoft.com/office/drawing/2014/main" id="{E129FC96-C44A-FA9F-24D0-32356D7A449F}"/>
              </a:ext>
            </a:extLst>
          </p:cNvPr>
          <p:cNvSpPr>
            <a:spLocks noGrp="1"/>
          </p:cNvSpPr>
          <p:nvPr>
            <p:ph type="sldNum" sz="quarter" idx="12"/>
          </p:nvPr>
        </p:nvSpPr>
        <p:spPr/>
        <p:txBody>
          <a:bodyPr/>
          <a:lstStyle/>
          <a:p>
            <a:fld id="{A641AE24-3A4D-4B70-A6B6-674CC0DF4E84}" type="slidenum">
              <a:rPr lang="de-DE" smtClean="0"/>
              <a:t>12</a:t>
            </a:fld>
            <a:endParaRPr lang="de-DE"/>
          </a:p>
        </p:txBody>
      </p:sp>
      <p:sp>
        <p:nvSpPr>
          <p:cNvPr id="5" name="Textfeld 4">
            <a:extLst>
              <a:ext uri="{FF2B5EF4-FFF2-40B4-BE49-F238E27FC236}">
                <a16:creationId xmlns:a16="http://schemas.microsoft.com/office/drawing/2014/main" id="{F3B6EC41-ED7D-8129-08C7-6AF465AE6AAF}"/>
              </a:ext>
            </a:extLst>
          </p:cNvPr>
          <p:cNvSpPr txBox="1"/>
          <p:nvPr/>
        </p:nvSpPr>
        <p:spPr>
          <a:xfrm>
            <a:off x="6625914" y="6556200"/>
            <a:ext cx="2586134" cy="246221"/>
          </a:xfrm>
          <a:prstGeom prst="rect">
            <a:avLst/>
          </a:prstGeom>
          <a:noFill/>
        </p:spPr>
        <p:txBody>
          <a:bodyPr wrap="square" rtlCol="0">
            <a:spAutoFit/>
          </a:bodyPr>
          <a:lstStyle/>
          <a:p>
            <a:r>
              <a:rPr lang="de-DE" sz="1000" dirty="0"/>
              <a:t>Haltiner et al. (2022), Baer et al. (2022)</a:t>
            </a:r>
          </a:p>
        </p:txBody>
      </p:sp>
      <p:sp>
        <p:nvSpPr>
          <p:cNvPr id="10" name="Textfeld 9">
            <a:extLst>
              <a:ext uri="{FF2B5EF4-FFF2-40B4-BE49-F238E27FC236}">
                <a16:creationId xmlns:a16="http://schemas.microsoft.com/office/drawing/2014/main" id="{B31FA72D-BA84-6FDA-D03D-B53D5C9FA938}"/>
              </a:ext>
            </a:extLst>
          </p:cNvPr>
          <p:cNvSpPr txBox="1"/>
          <p:nvPr/>
        </p:nvSpPr>
        <p:spPr>
          <a:xfrm>
            <a:off x="9684179" y="6611779"/>
            <a:ext cx="1423801" cy="246221"/>
          </a:xfrm>
          <a:prstGeom prst="rect">
            <a:avLst/>
          </a:prstGeom>
          <a:noFill/>
        </p:spPr>
        <p:txBody>
          <a:bodyPr wrap="square" rtlCol="0">
            <a:spAutoFit/>
          </a:bodyPr>
          <a:lstStyle/>
          <a:p>
            <a:pPr algn="r"/>
            <a:r>
              <a:rPr lang="de-DE" sz="1000" dirty="0">
                <a:solidFill>
                  <a:schemeClr val="bg1"/>
                </a:solidFill>
              </a:rPr>
              <a:t>www.earthstar.blog</a:t>
            </a:r>
          </a:p>
        </p:txBody>
      </p:sp>
      <p:pic>
        <p:nvPicPr>
          <p:cNvPr id="11" name="Grafik 10" descr="Ein Bild, das Grafiken, Grafikdesign, Schrift, Logo enthält.&#10;&#10;Automatisch generierte Beschreibung">
            <a:extLst>
              <a:ext uri="{FF2B5EF4-FFF2-40B4-BE49-F238E27FC236}">
                <a16:creationId xmlns:a16="http://schemas.microsoft.com/office/drawing/2014/main" id="{606B11D6-9B94-508E-ABF7-D3417CEC6B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grpSp>
        <p:nvGrpSpPr>
          <p:cNvPr id="18" name="Gruppieren 17">
            <a:extLst>
              <a:ext uri="{FF2B5EF4-FFF2-40B4-BE49-F238E27FC236}">
                <a16:creationId xmlns:a16="http://schemas.microsoft.com/office/drawing/2014/main" id="{E9A2FEDB-A137-6059-6133-8766FCBF153A}"/>
              </a:ext>
            </a:extLst>
          </p:cNvPr>
          <p:cNvGrpSpPr/>
          <p:nvPr/>
        </p:nvGrpSpPr>
        <p:grpSpPr>
          <a:xfrm>
            <a:off x="9362471" y="1191033"/>
            <a:ext cx="2829529" cy="1872525"/>
            <a:chOff x="12903531" y="3907525"/>
            <a:chExt cx="2829529" cy="1872525"/>
          </a:xfrm>
        </p:grpSpPr>
        <p:pic>
          <p:nvPicPr>
            <p:cNvPr id="12" name="Grafik 11" descr="Ein Bild, das Wirbellose, draußen, Wasser, Schalentier enthält.&#10;&#10;Automatisch generierte Beschreibung">
              <a:extLst>
                <a:ext uri="{FF2B5EF4-FFF2-40B4-BE49-F238E27FC236}">
                  <a16:creationId xmlns:a16="http://schemas.microsoft.com/office/drawing/2014/main" id="{2EE596FE-1492-40E6-AE1E-17BA0E6D5AE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391" t="22669"/>
            <a:stretch/>
          </p:blipFill>
          <p:spPr>
            <a:xfrm>
              <a:off x="12903531" y="3907525"/>
              <a:ext cx="2829529" cy="1831384"/>
            </a:xfrm>
            <a:prstGeom prst="rect">
              <a:avLst/>
            </a:prstGeom>
          </p:spPr>
        </p:pic>
        <p:sp>
          <p:nvSpPr>
            <p:cNvPr id="13" name="Textfeld 12">
              <a:extLst>
                <a:ext uri="{FF2B5EF4-FFF2-40B4-BE49-F238E27FC236}">
                  <a16:creationId xmlns:a16="http://schemas.microsoft.com/office/drawing/2014/main" id="{2146B749-0E56-DCCF-912F-DA68E078129B}"/>
                </a:ext>
              </a:extLst>
            </p:cNvPr>
            <p:cNvSpPr txBox="1"/>
            <p:nvPr/>
          </p:nvSpPr>
          <p:spPr>
            <a:xfrm>
              <a:off x="13050708" y="5533829"/>
              <a:ext cx="472552" cy="246221"/>
            </a:xfrm>
            <a:prstGeom prst="rect">
              <a:avLst/>
            </a:prstGeom>
            <a:noFill/>
          </p:spPr>
          <p:txBody>
            <a:bodyPr wrap="square" rtlCol="0">
              <a:spAutoFit/>
            </a:bodyPr>
            <a:lstStyle/>
            <a:p>
              <a:r>
                <a:rPr lang="de-DE" sz="1000" dirty="0">
                  <a:solidFill>
                    <a:schemeClr val="bg1"/>
                  </a:solidFill>
                </a:rPr>
                <a:t>IfAÖ</a:t>
              </a:r>
            </a:p>
          </p:txBody>
        </p:sp>
      </p:grpSp>
      <p:grpSp>
        <p:nvGrpSpPr>
          <p:cNvPr id="16" name="Gruppieren 15">
            <a:extLst>
              <a:ext uri="{FF2B5EF4-FFF2-40B4-BE49-F238E27FC236}">
                <a16:creationId xmlns:a16="http://schemas.microsoft.com/office/drawing/2014/main" id="{CB96B095-86F4-4252-2B18-8704A388CD70}"/>
              </a:ext>
            </a:extLst>
          </p:cNvPr>
          <p:cNvGrpSpPr/>
          <p:nvPr/>
        </p:nvGrpSpPr>
        <p:grpSpPr>
          <a:xfrm>
            <a:off x="9350694" y="3149216"/>
            <a:ext cx="2853081" cy="1815394"/>
            <a:chOff x="11856201" y="985101"/>
            <a:chExt cx="2853081" cy="1815394"/>
          </a:xfrm>
        </p:grpSpPr>
        <p:pic>
          <p:nvPicPr>
            <p:cNvPr id="14" name="Inhaltsplatzhalter 9" descr="Ein Bild, das Organismus, Riff, unterwasser, Meeresbiologie enthält.&#10;&#10;KI-generierte Inhalte können fehlerhaft sein.">
              <a:extLst>
                <a:ext uri="{FF2B5EF4-FFF2-40B4-BE49-F238E27FC236}">
                  <a16:creationId xmlns:a16="http://schemas.microsoft.com/office/drawing/2014/main" id="{24A6AF24-4F76-B5F7-9F33-DA6189F7361F}"/>
                </a:ext>
              </a:extLst>
            </p:cNvPr>
            <p:cNvPicPr>
              <a:picLocks noChangeAspect="1"/>
            </p:cNvPicPr>
            <p:nvPr/>
          </p:nvPicPr>
          <p:blipFill>
            <a:blip r:embed="rId5">
              <a:extLst>
                <a:ext uri="{28A0092B-C50C-407E-A947-70E740481C1C}">
                  <a14:useLocalDpi xmlns:a14="http://schemas.microsoft.com/office/drawing/2010/main" val="0"/>
                </a:ext>
              </a:extLst>
            </a:blip>
            <a:srcRect r="11495"/>
            <a:stretch/>
          </p:blipFill>
          <p:spPr>
            <a:xfrm>
              <a:off x="11856201" y="985101"/>
              <a:ext cx="2853081" cy="1815394"/>
            </a:xfrm>
            <a:prstGeom prst="rect">
              <a:avLst/>
            </a:prstGeom>
          </p:spPr>
        </p:pic>
        <p:sp>
          <p:nvSpPr>
            <p:cNvPr id="15" name="Textfeld 14">
              <a:extLst>
                <a:ext uri="{FF2B5EF4-FFF2-40B4-BE49-F238E27FC236}">
                  <a16:creationId xmlns:a16="http://schemas.microsoft.com/office/drawing/2014/main" id="{BC18DFD9-9C22-F7CD-B284-FFDCC6BB13FE}"/>
                </a:ext>
              </a:extLst>
            </p:cNvPr>
            <p:cNvSpPr txBox="1"/>
            <p:nvPr/>
          </p:nvSpPr>
          <p:spPr>
            <a:xfrm>
              <a:off x="11856201" y="2554274"/>
              <a:ext cx="2829528" cy="246221"/>
            </a:xfrm>
            <a:prstGeom prst="rect">
              <a:avLst/>
            </a:prstGeom>
            <a:noFill/>
          </p:spPr>
          <p:txBody>
            <a:bodyPr wrap="square">
              <a:spAutoFit/>
            </a:bodyPr>
            <a:lstStyle/>
            <a:p>
              <a:r>
                <a:rPr lang="de-DE" sz="1000" b="0" i="0" dirty="0">
                  <a:solidFill>
                    <a:schemeClr val="bg1"/>
                  </a:solidFill>
                  <a:effectLst/>
                </a:rPr>
                <a:t>Tauch-Sport-Club Friedrichshafen / K.-H. </a:t>
              </a:r>
              <a:r>
                <a:rPr lang="de-DE" sz="1000" b="0" i="0" dirty="0" err="1">
                  <a:solidFill>
                    <a:schemeClr val="bg1"/>
                  </a:solidFill>
                  <a:effectLst/>
                </a:rPr>
                <a:t>Weltz</a:t>
              </a:r>
              <a:endParaRPr lang="de-DE" sz="1000" dirty="0">
                <a:solidFill>
                  <a:schemeClr val="bg1"/>
                </a:solidFill>
              </a:endParaRPr>
            </a:p>
          </p:txBody>
        </p:sp>
      </p:grpSp>
      <p:pic>
        <p:nvPicPr>
          <p:cNvPr id="5122" name="Picture 2">
            <a:extLst>
              <a:ext uri="{FF2B5EF4-FFF2-40B4-BE49-F238E27FC236}">
                <a16:creationId xmlns:a16="http://schemas.microsoft.com/office/drawing/2014/main" id="{7D58CFBD-7E9F-517D-9C92-7CC6C9EDAE59}"/>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r="1968" b="45098"/>
          <a:stretch/>
        </p:blipFill>
        <p:spPr bwMode="auto">
          <a:xfrm>
            <a:off x="9350695" y="5076648"/>
            <a:ext cx="2853080" cy="1781352"/>
          </a:xfrm>
          <a:prstGeom prst="rect">
            <a:avLst/>
          </a:prstGeom>
          <a:noFill/>
          <a:extLst>
            <a:ext uri="{909E8E84-426E-40DD-AFC4-6F175D3DCCD1}">
              <a14:hiddenFill xmlns:a14="http://schemas.microsoft.com/office/drawing/2010/main">
                <a:solidFill>
                  <a:srgbClr val="FFFFFF"/>
                </a:solidFill>
              </a14:hiddenFill>
            </a:ext>
          </a:extLst>
        </p:spPr>
      </p:pic>
      <p:sp>
        <p:nvSpPr>
          <p:cNvPr id="19" name="Textfeld 18">
            <a:extLst>
              <a:ext uri="{FF2B5EF4-FFF2-40B4-BE49-F238E27FC236}">
                <a16:creationId xmlns:a16="http://schemas.microsoft.com/office/drawing/2014/main" id="{F882052C-BE74-D179-6326-9A4FB5594499}"/>
              </a:ext>
            </a:extLst>
          </p:cNvPr>
          <p:cNvSpPr txBox="1"/>
          <p:nvPr/>
        </p:nvSpPr>
        <p:spPr>
          <a:xfrm>
            <a:off x="9345428" y="6651050"/>
            <a:ext cx="1213429" cy="246221"/>
          </a:xfrm>
          <a:prstGeom prst="rect">
            <a:avLst/>
          </a:prstGeom>
          <a:noFill/>
        </p:spPr>
        <p:txBody>
          <a:bodyPr wrap="square" rtlCol="0">
            <a:spAutoFit/>
          </a:bodyPr>
          <a:lstStyle/>
          <a:p>
            <a:r>
              <a:rPr lang="de-DE" sz="1000" dirty="0" err="1">
                <a:solidFill>
                  <a:schemeClr val="bg1"/>
                </a:solidFill>
              </a:rPr>
              <a:t>Earthstar.blog</a:t>
            </a:r>
            <a:endParaRPr lang="de-DE" sz="1000" dirty="0">
              <a:solidFill>
                <a:schemeClr val="bg1"/>
              </a:solidFill>
            </a:endParaRPr>
          </a:p>
        </p:txBody>
      </p:sp>
    </p:spTree>
    <p:extLst>
      <p:ext uri="{BB962C8B-B14F-4D97-AF65-F5344CB8AC3E}">
        <p14:creationId xmlns:p14="http://schemas.microsoft.com/office/powerpoint/2010/main" val="2711792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Dreissena_Tiefe_Lassahner_See">
            <a:hlinkClick r:id="" action="ppaction://media"/>
            <a:extLst>
              <a:ext uri="{FF2B5EF4-FFF2-40B4-BE49-F238E27FC236}">
                <a16:creationId xmlns:a16="http://schemas.microsoft.com/office/drawing/2014/main" id="{27D18329-D95C-5C89-BDD4-6510CD12F1C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603009" y="0"/>
            <a:ext cx="8588991" cy="6871194"/>
          </a:xfrm>
          <a:prstGeom prst="rect">
            <a:avLst/>
          </a:prstGeom>
        </p:spPr>
      </p:pic>
      <p:pic>
        <p:nvPicPr>
          <p:cNvPr id="7" name="Grafik 6">
            <a:extLst>
              <a:ext uri="{FF2B5EF4-FFF2-40B4-BE49-F238E27FC236}">
                <a16:creationId xmlns:a16="http://schemas.microsoft.com/office/drawing/2014/main" id="{FD324243-8057-879A-AAF8-D43049E421FC}"/>
              </a:ext>
            </a:extLst>
          </p:cNvPr>
          <p:cNvPicPr>
            <a:picLocks noChangeAspect="1"/>
          </p:cNvPicPr>
          <p:nvPr/>
        </p:nvPicPr>
        <p:blipFill>
          <a:blip r:embed="rId6"/>
          <a:stretch>
            <a:fillRect/>
          </a:stretch>
        </p:blipFill>
        <p:spPr>
          <a:xfrm>
            <a:off x="833684" y="3666884"/>
            <a:ext cx="2166258" cy="1896823"/>
          </a:xfrm>
          <a:prstGeom prst="rect">
            <a:avLst/>
          </a:prstGeom>
          <a:ln>
            <a:solidFill>
              <a:schemeClr val="tx1"/>
            </a:solidFill>
          </a:ln>
          <a:effectLst>
            <a:outerShdw blurRad="190500" algn="tl" rotWithShape="0">
              <a:srgbClr val="000000">
                <a:alpha val="70000"/>
              </a:srgbClr>
            </a:outerShdw>
          </a:effectLst>
        </p:spPr>
      </p:pic>
      <p:sp>
        <p:nvSpPr>
          <p:cNvPr id="3" name="Foliennummernplatzhalter 2">
            <a:extLst>
              <a:ext uri="{FF2B5EF4-FFF2-40B4-BE49-F238E27FC236}">
                <a16:creationId xmlns:a16="http://schemas.microsoft.com/office/drawing/2014/main" id="{AD775706-BD3E-8B01-56DB-8F363977D542}"/>
              </a:ext>
            </a:extLst>
          </p:cNvPr>
          <p:cNvSpPr>
            <a:spLocks noGrp="1"/>
          </p:cNvSpPr>
          <p:nvPr>
            <p:ph type="sldNum" sz="quarter" idx="12"/>
          </p:nvPr>
        </p:nvSpPr>
        <p:spPr/>
        <p:txBody>
          <a:bodyPr/>
          <a:lstStyle/>
          <a:p>
            <a:fld id="{A641AE24-3A4D-4B70-A6B6-674CC0DF4E84}" type="slidenum">
              <a:rPr lang="de-DE" smtClean="0"/>
              <a:t>13</a:t>
            </a:fld>
            <a:endParaRPr lang="de-DE"/>
          </a:p>
        </p:txBody>
      </p:sp>
      <p:pic>
        <p:nvPicPr>
          <p:cNvPr id="5" name="Grafik 4" descr="Ein Bild, das Grafiken, Grafikdesign, Schrift, Logo enthält.&#10;&#10;Automatisch generierte Beschreibung">
            <a:extLst>
              <a:ext uri="{FF2B5EF4-FFF2-40B4-BE49-F238E27FC236}">
                <a16:creationId xmlns:a16="http://schemas.microsoft.com/office/drawing/2014/main" id="{C7939ABD-89AA-B25C-856B-3D570D7B83E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9" name="Titel 1">
            <a:extLst>
              <a:ext uri="{FF2B5EF4-FFF2-40B4-BE49-F238E27FC236}">
                <a16:creationId xmlns:a16="http://schemas.microsoft.com/office/drawing/2014/main" id="{83CFA52A-EB70-5C53-4A3C-60E88F3406B4}"/>
              </a:ext>
            </a:extLst>
          </p:cNvPr>
          <p:cNvSpPr txBox="1">
            <a:spLocks/>
          </p:cNvSpPr>
          <p:nvPr/>
        </p:nvSpPr>
        <p:spPr>
          <a:xfrm>
            <a:off x="838200" y="365125"/>
            <a:ext cx="2764809" cy="199427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err="1"/>
              <a:t>Lassahner</a:t>
            </a:r>
            <a:r>
              <a:rPr lang="de-DE" dirty="0"/>
              <a:t> See </a:t>
            </a:r>
          </a:p>
        </p:txBody>
      </p:sp>
      <p:sp>
        <p:nvSpPr>
          <p:cNvPr id="10" name="Textfeld 9">
            <a:extLst>
              <a:ext uri="{FF2B5EF4-FFF2-40B4-BE49-F238E27FC236}">
                <a16:creationId xmlns:a16="http://schemas.microsoft.com/office/drawing/2014/main" id="{8BFF05C2-10AD-A5DF-A462-8A7D0DC9D90D}"/>
              </a:ext>
            </a:extLst>
          </p:cNvPr>
          <p:cNvSpPr txBox="1"/>
          <p:nvPr/>
        </p:nvSpPr>
        <p:spPr>
          <a:xfrm>
            <a:off x="833684" y="2359397"/>
            <a:ext cx="2166259" cy="830997"/>
          </a:xfrm>
          <a:prstGeom prst="rect">
            <a:avLst/>
          </a:prstGeom>
          <a:noFill/>
        </p:spPr>
        <p:txBody>
          <a:bodyPr wrap="square">
            <a:spAutoFit/>
          </a:bodyPr>
          <a:lstStyle/>
          <a:p>
            <a:r>
              <a:rPr lang="de-DE" sz="2400" i="1" dirty="0" err="1"/>
              <a:t>Dreissena</a:t>
            </a:r>
            <a:r>
              <a:rPr lang="de-DE" sz="2400" i="1" dirty="0"/>
              <a:t> </a:t>
            </a:r>
            <a:r>
              <a:rPr lang="de-DE" sz="2400" dirty="0"/>
              <a:t>in 26 m Tiefe</a:t>
            </a:r>
          </a:p>
        </p:txBody>
      </p:sp>
    </p:spTree>
    <p:extLst>
      <p:ext uri="{BB962C8B-B14F-4D97-AF65-F5344CB8AC3E}">
        <p14:creationId xmlns:p14="http://schemas.microsoft.com/office/powerpoint/2010/main" val="48090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Dreissena_Ufer_Dutzower_See">
            <a:hlinkClick r:id="" action="ppaction://media"/>
            <a:extLst>
              <a:ext uri="{FF2B5EF4-FFF2-40B4-BE49-F238E27FC236}">
                <a16:creationId xmlns:a16="http://schemas.microsoft.com/office/drawing/2014/main" id="{B0D486AD-9181-EC9B-F779-69F76E617D6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619501" y="0"/>
            <a:ext cx="8572499" cy="6858000"/>
          </a:xfrm>
          <a:prstGeom prst="rect">
            <a:avLst/>
          </a:prstGeom>
        </p:spPr>
      </p:pic>
      <p:pic>
        <p:nvPicPr>
          <p:cNvPr id="8" name="Grafik 7">
            <a:extLst>
              <a:ext uri="{FF2B5EF4-FFF2-40B4-BE49-F238E27FC236}">
                <a16:creationId xmlns:a16="http://schemas.microsoft.com/office/drawing/2014/main" id="{17E2F622-EA5F-6E6A-C1BF-B6BBB2887A6D}"/>
              </a:ext>
            </a:extLst>
          </p:cNvPr>
          <p:cNvPicPr>
            <a:picLocks noChangeAspect="1"/>
          </p:cNvPicPr>
          <p:nvPr/>
        </p:nvPicPr>
        <p:blipFill>
          <a:blip r:embed="rId5"/>
          <a:stretch>
            <a:fillRect/>
          </a:stretch>
        </p:blipFill>
        <p:spPr>
          <a:xfrm>
            <a:off x="833685" y="3666885"/>
            <a:ext cx="2166257" cy="1897642"/>
          </a:xfrm>
          <a:prstGeom prst="rect">
            <a:avLst/>
          </a:prstGeom>
          <a:ln>
            <a:solidFill>
              <a:schemeClr val="tx1"/>
            </a:solidFill>
          </a:ln>
          <a:effectLst>
            <a:outerShdw blurRad="292100" dist="139700" dir="2700000" algn="tl" rotWithShape="0">
              <a:srgbClr val="333333">
                <a:alpha val="65000"/>
              </a:srgbClr>
            </a:outerShdw>
          </a:effectLst>
        </p:spPr>
      </p:pic>
      <p:pic>
        <p:nvPicPr>
          <p:cNvPr id="9" name="Grafik 8" descr="Ein Bild, das Grafiken, Grafikdesign, Schrift, Logo enthält.&#10;&#10;Automatisch generierte Beschreibung">
            <a:extLst>
              <a:ext uri="{FF2B5EF4-FFF2-40B4-BE49-F238E27FC236}">
                <a16:creationId xmlns:a16="http://schemas.microsoft.com/office/drawing/2014/main" id="{D9C67E1F-BF1F-52C8-B9F5-E08F9032F61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12" name="Titel 1">
            <a:extLst>
              <a:ext uri="{FF2B5EF4-FFF2-40B4-BE49-F238E27FC236}">
                <a16:creationId xmlns:a16="http://schemas.microsoft.com/office/drawing/2014/main" id="{651C9BDF-AD20-474B-F0C9-B7425639EB2A}"/>
              </a:ext>
            </a:extLst>
          </p:cNvPr>
          <p:cNvSpPr txBox="1">
            <a:spLocks/>
          </p:cNvSpPr>
          <p:nvPr/>
        </p:nvSpPr>
        <p:spPr>
          <a:xfrm>
            <a:off x="838200" y="365125"/>
            <a:ext cx="2764809" cy="199427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err="1"/>
              <a:t>Dutzower</a:t>
            </a:r>
            <a:r>
              <a:rPr lang="de-DE" dirty="0"/>
              <a:t> See </a:t>
            </a:r>
          </a:p>
        </p:txBody>
      </p:sp>
      <p:sp>
        <p:nvSpPr>
          <p:cNvPr id="2" name="Foliennummernplatzhalter 1">
            <a:extLst>
              <a:ext uri="{FF2B5EF4-FFF2-40B4-BE49-F238E27FC236}">
                <a16:creationId xmlns:a16="http://schemas.microsoft.com/office/drawing/2014/main" id="{34626AD6-56AB-F207-932C-84A5DF1DDC82}"/>
              </a:ext>
            </a:extLst>
          </p:cNvPr>
          <p:cNvSpPr>
            <a:spLocks noGrp="1"/>
          </p:cNvSpPr>
          <p:nvPr>
            <p:ph type="sldNum" sz="quarter" idx="12"/>
          </p:nvPr>
        </p:nvSpPr>
        <p:spPr/>
        <p:txBody>
          <a:bodyPr/>
          <a:lstStyle/>
          <a:p>
            <a:fld id="{A641AE24-3A4D-4B70-A6B6-674CC0DF4E84}" type="slidenum">
              <a:rPr lang="de-DE" smtClean="0"/>
              <a:t>14</a:t>
            </a:fld>
            <a:endParaRPr lang="de-DE"/>
          </a:p>
        </p:txBody>
      </p:sp>
      <p:sp>
        <p:nvSpPr>
          <p:cNvPr id="5" name="Textfeld 4">
            <a:extLst>
              <a:ext uri="{FF2B5EF4-FFF2-40B4-BE49-F238E27FC236}">
                <a16:creationId xmlns:a16="http://schemas.microsoft.com/office/drawing/2014/main" id="{04386F2C-8D00-45D2-38F4-C5BA51E0A7AD}"/>
              </a:ext>
            </a:extLst>
          </p:cNvPr>
          <p:cNvSpPr txBox="1"/>
          <p:nvPr/>
        </p:nvSpPr>
        <p:spPr>
          <a:xfrm>
            <a:off x="833684" y="2359397"/>
            <a:ext cx="3187337" cy="830997"/>
          </a:xfrm>
          <a:prstGeom prst="rect">
            <a:avLst/>
          </a:prstGeom>
          <a:noFill/>
        </p:spPr>
        <p:txBody>
          <a:bodyPr wrap="square">
            <a:spAutoFit/>
          </a:bodyPr>
          <a:lstStyle/>
          <a:p>
            <a:r>
              <a:rPr lang="de-DE" sz="2400" dirty="0"/>
              <a:t>Bedeckung in Ufernähe</a:t>
            </a:r>
          </a:p>
        </p:txBody>
      </p:sp>
    </p:spTree>
    <p:extLst>
      <p:ext uri="{BB962C8B-B14F-4D97-AF65-F5344CB8AC3E}">
        <p14:creationId xmlns:p14="http://schemas.microsoft.com/office/powerpoint/2010/main" val="4281374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1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2" name="Rectangle 17">
            <a:extLst>
              <a:ext uri="{FF2B5EF4-FFF2-40B4-BE49-F238E27FC236}">
                <a16:creationId xmlns:a16="http://schemas.microsoft.com/office/drawing/2014/main" id="{71B2258F-86CA-4D4D-8270-BC05FCDEBF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fik 7" descr="Ein Bild, das Wasser, Riff, unterwasser, Algen enthält.&#10;&#10;Automatisch generierte Beschreibung">
            <a:extLst>
              <a:ext uri="{FF2B5EF4-FFF2-40B4-BE49-F238E27FC236}">
                <a16:creationId xmlns:a16="http://schemas.microsoft.com/office/drawing/2014/main" id="{8ADE6C5A-D2B9-A84F-9DB8-C346C4F85B5F}"/>
              </a:ext>
            </a:extLst>
          </p:cNvPr>
          <p:cNvPicPr>
            <a:picLocks noChangeAspect="1"/>
          </p:cNvPicPr>
          <p:nvPr/>
        </p:nvPicPr>
        <p:blipFill>
          <a:blip r:embed="rId3" cstate="print">
            <a:alphaModFix amt="50000"/>
            <a:extLst>
              <a:ext uri="{28A0092B-C50C-407E-A947-70E740481C1C}">
                <a14:useLocalDpi xmlns:a14="http://schemas.microsoft.com/office/drawing/2010/main" val="0"/>
              </a:ext>
            </a:extLst>
          </a:blip>
          <a:srcRect t="15730"/>
          <a:stretch/>
        </p:blipFill>
        <p:spPr>
          <a:xfrm>
            <a:off x="20" y="1"/>
            <a:ext cx="12191980" cy="6857999"/>
          </a:xfrm>
          <a:prstGeom prst="rect">
            <a:avLst/>
          </a:prstGeom>
        </p:spPr>
      </p:pic>
      <p:sp>
        <p:nvSpPr>
          <p:cNvPr id="2" name="Titel 1">
            <a:extLst>
              <a:ext uri="{FF2B5EF4-FFF2-40B4-BE49-F238E27FC236}">
                <a16:creationId xmlns:a16="http://schemas.microsoft.com/office/drawing/2014/main" id="{00D4D713-D110-89C0-17E1-F0C158D1413B}"/>
              </a:ext>
            </a:extLst>
          </p:cNvPr>
          <p:cNvSpPr>
            <a:spLocks noGrp="1"/>
          </p:cNvSpPr>
          <p:nvPr>
            <p:ph type="title"/>
          </p:nvPr>
        </p:nvSpPr>
        <p:spPr>
          <a:xfrm>
            <a:off x="1524000" y="1122362"/>
            <a:ext cx="9144000" cy="1477321"/>
          </a:xfrm>
        </p:spPr>
        <p:txBody>
          <a:bodyPr vert="horz" lIns="91440" tIns="45720" rIns="91440" bIns="45720" rtlCol="0" anchor="b">
            <a:normAutofit/>
          </a:bodyPr>
          <a:lstStyle/>
          <a:p>
            <a:pPr algn="ctr"/>
            <a:r>
              <a:rPr lang="en-US" dirty="0" err="1">
                <a:solidFill>
                  <a:srgbClr val="FFFFFF"/>
                </a:solidFill>
              </a:rPr>
              <a:t>Fazit</a:t>
            </a:r>
            <a:endParaRPr lang="en-US" dirty="0">
              <a:solidFill>
                <a:srgbClr val="FFFFFF"/>
              </a:solidFill>
            </a:endParaRPr>
          </a:p>
        </p:txBody>
      </p:sp>
      <p:sp>
        <p:nvSpPr>
          <p:cNvPr id="3" name="Inhaltsplatzhalter 2">
            <a:extLst>
              <a:ext uri="{FF2B5EF4-FFF2-40B4-BE49-F238E27FC236}">
                <a16:creationId xmlns:a16="http://schemas.microsoft.com/office/drawing/2014/main" id="{960B3B96-C3CF-FEFB-3532-B7ECFC68F158}"/>
              </a:ext>
            </a:extLst>
          </p:cNvPr>
          <p:cNvSpPr>
            <a:spLocks noGrp="1"/>
          </p:cNvSpPr>
          <p:nvPr>
            <p:ph type="body" idx="1"/>
          </p:nvPr>
        </p:nvSpPr>
        <p:spPr>
          <a:xfrm>
            <a:off x="4276452" y="4053237"/>
            <a:ext cx="3695157" cy="2429518"/>
          </a:xfrm>
        </p:spPr>
        <p:txBody>
          <a:bodyPr vert="horz" lIns="91440" tIns="45720" rIns="91440" bIns="45720" rtlCol="0">
            <a:normAutofit/>
          </a:bodyPr>
          <a:lstStyle/>
          <a:p>
            <a:r>
              <a:rPr lang="en-US" sz="2000" dirty="0" err="1">
                <a:solidFill>
                  <a:srgbClr val="FFFFFF"/>
                </a:solidFill>
              </a:rPr>
              <a:t>Ihre</a:t>
            </a:r>
            <a:r>
              <a:rPr lang="en-US" sz="2000" dirty="0">
                <a:solidFill>
                  <a:srgbClr val="FFFFFF"/>
                </a:solidFill>
              </a:rPr>
              <a:t> </a:t>
            </a:r>
            <a:r>
              <a:rPr lang="en-US" sz="2000" dirty="0" err="1">
                <a:solidFill>
                  <a:srgbClr val="FFFFFF"/>
                </a:solidFill>
              </a:rPr>
              <a:t>Fähigkeit</a:t>
            </a:r>
            <a:r>
              <a:rPr lang="en-US" sz="2000" dirty="0">
                <a:solidFill>
                  <a:srgbClr val="FFFFFF"/>
                </a:solidFill>
              </a:rPr>
              <a:t>, </a:t>
            </a:r>
            <a:r>
              <a:rPr lang="en-US" sz="2000" dirty="0" err="1">
                <a:solidFill>
                  <a:srgbClr val="FFFFFF"/>
                </a:solidFill>
              </a:rPr>
              <a:t>sich</a:t>
            </a:r>
            <a:r>
              <a:rPr lang="en-US" sz="2000" dirty="0">
                <a:solidFill>
                  <a:srgbClr val="FFFFFF"/>
                </a:solidFill>
              </a:rPr>
              <a:t> schnell </a:t>
            </a:r>
            <a:r>
              <a:rPr lang="en-US" sz="2000" dirty="0" err="1">
                <a:solidFill>
                  <a:srgbClr val="FFFFFF"/>
                </a:solidFill>
              </a:rPr>
              <a:t>zu</a:t>
            </a:r>
            <a:r>
              <a:rPr lang="en-US" sz="2000" dirty="0">
                <a:solidFill>
                  <a:srgbClr val="FFFFFF"/>
                </a:solidFill>
              </a:rPr>
              <a:t> </a:t>
            </a:r>
            <a:r>
              <a:rPr lang="en-US" sz="2000" dirty="0" err="1">
                <a:solidFill>
                  <a:srgbClr val="FFFFFF"/>
                </a:solidFill>
              </a:rPr>
              <a:t>verbreiten</a:t>
            </a:r>
            <a:r>
              <a:rPr lang="en-US" sz="2000" dirty="0">
                <a:solidFill>
                  <a:srgbClr val="FFFFFF"/>
                </a:solidFill>
              </a:rPr>
              <a:t> und </a:t>
            </a:r>
            <a:r>
              <a:rPr lang="en-US" sz="2000" dirty="0" err="1">
                <a:solidFill>
                  <a:srgbClr val="FFFFFF"/>
                </a:solidFill>
              </a:rPr>
              <a:t>Ökosysteme</a:t>
            </a:r>
            <a:r>
              <a:rPr lang="en-US" sz="2000" dirty="0">
                <a:solidFill>
                  <a:srgbClr val="FFFFFF"/>
                </a:solidFill>
              </a:rPr>
              <a:t> </a:t>
            </a:r>
            <a:r>
              <a:rPr lang="en-US" sz="2000" dirty="0" err="1">
                <a:solidFill>
                  <a:srgbClr val="FFFFFF"/>
                </a:solidFill>
              </a:rPr>
              <a:t>nachhaltig</a:t>
            </a:r>
            <a:r>
              <a:rPr lang="en-US" sz="2000" dirty="0">
                <a:solidFill>
                  <a:srgbClr val="FFFFFF"/>
                </a:solidFill>
              </a:rPr>
              <a:t> </a:t>
            </a:r>
            <a:r>
              <a:rPr lang="en-US" sz="2000" dirty="0" err="1">
                <a:solidFill>
                  <a:srgbClr val="FFFFFF"/>
                </a:solidFill>
              </a:rPr>
              <a:t>zu</a:t>
            </a:r>
            <a:r>
              <a:rPr lang="en-US" sz="2000" dirty="0">
                <a:solidFill>
                  <a:srgbClr val="FFFFFF"/>
                </a:solidFill>
              </a:rPr>
              <a:t> </a:t>
            </a:r>
            <a:r>
              <a:rPr lang="en-US" sz="2000" dirty="0" err="1">
                <a:solidFill>
                  <a:srgbClr val="FFFFFF"/>
                </a:solidFill>
              </a:rPr>
              <a:t>verändern</a:t>
            </a:r>
            <a:r>
              <a:rPr lang="en-US" sz="2000" dirty="0">
                <a:solidFill>
                  <a:srgbClr val="FFFFFF"/>
                </a:solidFill>
              </a:rPr>
              <a:t>, </a:t>
            </a:r>
            <a:r>
              <a:rPr lang="en-US" sz="2000" dirty="0" err="1">
                <a:solidFill>
                  <a:srgbClr val="FFFFFF"/>
                </a:solidFill>
              </a:rPr>
              <a:t>erfordert</a:t>
            </a:r>
            <a:r>
              <a:rPr lang="en-US" sz="2000" dirty="0">
                <a:solidFill>
                  <a:srgbClr val="FFFFFF"/>
                </a:solidFill>
              </a:rPr>
              <a:t> </a:t>
            </a:r>
            <a:r>
              <a:rPr lang="en-US" sz="2000" dirty="0" err="1">
                <a:solidFill>
                  <a:srgbClr val="FFFFFF"/>
                </a:solidFill>
              </a:rPr>
              <a:t>gezielte</a:t>
            </a:r>
            <a:r>
              <a:rPr lang="en-US" sz="2000" dirty="0">
                <a:solidFill>
                  <a:srgbClr val="FFFFFF"/>
                </a:solidFill>
              </a:rPr>
              <a:t> </a:t>
            </a:r>
            <a:r>
              <a:rPr lang="en-US" sz="2000" dirty="0" err="1">
                <a:solidFill>
                  <a:srgbClr val="FFFFFF"/>
                </a:solidFill>
              </a:rPr>
              <a:t>Maßnahmen</a:t>
            </a:r>
            <a:r>
              <a:rPr lang="en-US" sz="2000" dirty="0">
                <a:solidFill>
                  <a:srgbClr val="FFFFFF"/>
                </a:solidFill>
              </a:rPr>
              <a:t>. </a:t>
            </a:r>
          </a:p>
          <a:p>
            <a:pPr algn="ctr"/>
            <a:endParaRPr lang="en-US" sz="2000" dirty="0">
              <a:solidFill>
                <a:srgbClr val="FFFFFF"/>
              </a:solidFill>
            </a:endParaRPr>
          </a:p>
        </p:txBody>
      </p:sp>
      <p:sp>
        <p:nvSpPr>
          <p:cNvPr id="4" name="Foliennummernplatzhalter 3">
            <a:extLst>
              <a:ext uri="{FF2B5EF4-FFF2-40B4-BE49-F238E27FC236}">
                <a16:creationId xmlns:a16="http://schemas.microsoft.com/office/drawing/2014/main" id="{C0226A3B-8D69-242B-D479-C677DD0ECDE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A641AE24-3A4D-4B70-A6B6-674CC0DF4E84}" type="slidenum">
              <a:rPr lang="en-US" smtClean="0">
                <a:solidFill>
                  <a:srgbClr val="FFFFFF"/>
                </a:solidFill>
                <a:latin typeface="Calibri" panose="020F0502020204030204"/>
              </a:rPr>
              <a:pPr>
                <a:spcAft>
                  <a:spcPts val="600"/>
                </a:spcAft>
                <a:defRPr/>
              </a:pPr>
              <a:t>15</a:t>
            </a:fld>
            <a:endParaRPr lang="en-US">
              <a:solidFill>
                <a:srgbClr val="FFFFFF"/>
              </a:solidFill>
              <a:latin typeface="Calibri" panose="020F0502020204030204"/>
            </a:endParaRPr>
          </a:p>
        </p:txBody>
      </p:sp>
      <p:pic>
        <p:nvPicPr>
          <p:cNvPr id="5" name="Grafik 4" descr="Ein Bild, das Grafiken, Grafikdesign, Schrift, Logo enthält.&#10;&#10;Automatisch generierte Beschreibung">
            <a:extLst>
              <a:ext uri="{FF2B5EF4-FFF2-40B4-BE49-F238E27FC236}">
                <a16:creationId xmlns:a16="http://schemas.microsoft.com/office/drawing/2014/main" id="{844FC1A8-C147-CDD0-60FE-A575CCFE3C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30489" y="294088"/>
            <a:ext cx="1839373" cy="743193"/>
          </a:xfrm>
          <a:prstGeom prst="rect">
            <a:avLst/>
          </a:prstGeom>
        </p:spPr>
      </p:pic>
      <p:sp>
        <p:nvSpPr>
          <p:cNvPr id="10" name="Textfeld 9">
            <a:extLst>
              <a:ext uri="{FF2B5EF4-FFF2-40B4-BE49-F238E27FC236}">
                <a16:creationId xmlns:a16="http://schemas.microsoft.com/office/drawing/2014/main" id="{99594C97-B093-93DD-4A4C-717807A31A68}"/>
              </a:ext>
            </a:extLst>
          </p:cNvPr>
          <p:cNvSpPr txBox="1"/>
          <p:nvPr/>
        </p:nvSpPr>
        <p:spPr>
          <a:xfrm>
            <a:off x="379910" y="4053237"/>
            <a:ext cx="3975113" cy="1938992"/>
          </a:xfrm>
          <a:prstGeom prst="rect">
            <a:avLst/>
          </a:prstGeom>
          <a:noFill/>
        </p:spPr>
        <p:txBody>
          <a:bodyPr wrap="square">
            <a:spAutoFit/>
          </a:bodyPr>
          <a:lstStyle/>
          <a:p>
            <a:r>
              <a:rPr lang="en-US" sz="2000" dirty="0">
                <a:solidFill>
                  <a:srgbClr val="FFFFFF"/>
                </a:solidFill>
              </a:rPr>
              <a:t>Die Quagga-</a:t>
            </a:r>
            <a:r>
              <a:rPr lang="en-US" sz="2000" dirty="0" err="1">
                <a:solidFill>
                  <a:srgbClr val="FFFFFF"/>
                </a:solidFill>
              </a:rPr>
              <a:t>Muschel</a:t>
            </a:r>
            <a:r>
              <a:rPr lang="en-US" sz="2000" dirty="0">
                <a:solidFill>
                  <a:srgbClr val="FFFFFF"/>
                </a:solidFill>
              </a:rPr>
              <a:t> </a:t>
            </a:r>
            <a:r>
              <a:rPr lang="en-US" sz="2000" dirty="0" err="1">
                <a:solidFill>
                  <a:srgbClr val="FFFFFF"/>
                </a:solidFill>
              </a:rPr>
              <a:t>stellt</a:t>
            </a:r>
            <a:r>
              <a:rPr lang="en-US" sz="2000" dirty="0">
                <a:solidFill>
                  <a:srgbClr val="FFFFFF"/>
                </a:solidFill>
              </a:rPr>
              <a:t> </a:t>
            </a:r>
            <a:r>
              <a:rPr lang="en-US" sz="2000" dirty="0" err="1">
                <a:solidFill>
                  <a:srgbClr val="FFFFFF"/>
                </a:solidFill>
              </a:rPr>
              <a:t>eine</a:t>
            </a:r>
            <a:r>
              <a:rPr lang="en-US" sz="2000" dirty="0">
                <a:solidFill>
                  <a:srgbClr val="FFFFFF"/>
                </a:solidFill>
              </a:rPr>
              <a:t> </a:t>
            </a:r>
            <a:r>
              <a:rPr lang="en-US" sz="2000" dirty="0" err="1">
                <a:solidFill>
                  <a:srgbClr val="FFFFFF"/>
                </a:solidFill>
              </a:rPr>
              <a:t>Bedrohung</a:t>
            </a:r>
            <a:r>
              <a:rPr lang="en-US" sz="2000" dirty="0">
                <a:solidFill>
                  <a:srgbClr val="FFFFFF"/>
                </a:solidFill>
              </a:rPr>
              <a:t> für </a:t>
            </a:r>
            <a:r>
              <a:rPr lang="en-US" sz="2000" dirty="0" err="1">
                <a:solidFill>
                  <a:srgbClr val="FFFFFF"/>
                </a:solidFill>
              </a:rPr>
              <a:t>unsere</a:t>
            </a:r>
            <a:r>
              <a:rPr lang="en-US" sz="2000" dirty="0">
                <a:solidFill>
                  <a:srgbClr val="FFFFFF"/>
                </a:solidFill>
              </a:rPr>
              <a:t> </a:t>
            </a:r>
            <a:r>
              <a:rPr lang="en-US" sz="2000" dirty="0" err="1">
                <a:solidFill>
                  <a:srgbClr val="FFFFFF"/>
                </a:solidFill>
              </a:rPr>
              <a:t>heimischen</a:t>
            </a:r>
            <a:r>
              <a:rPr lang="en-US" sz="2000" dirty="0">
                <a:solidFill>
                  <a:srgbClr val="FFFFFF"/>
                </a:solidFill>
              </a:rPr>
              <a:t> </a:t>
            </a:r>
            <a:r>
              <a:rPr lang="en-US" sz="2000" dirty="0" err="1">
                <a:solidFill>
                  <a:srgbClr val="FFFFFF"/>
                </a:solidFill>
              </a:rPr>
              <a:t>Gewässer</a:t>
            </a:r>
            <a:r>
              <a:rPr lang="en-US" sz="2000" dirty="0">
                <a:solidFill>
                  <a:srgbClr val="FFFFFF"/>
                </a:solidFill>
              </a:rPr>
              <a:t> </a:t>
            </a:r>
            <a:r>
              <a:rPr lang="en-US" sz="2000" dirty="0" err="1">
                <a:solidFill>
                  <a:srgbClr val="FFFFFF"/>
                </a:solidFill>
              </a:rPr>
              <a:t>dar</a:t>
            </a:r>
            <a:r>
              <a:rPr lang="en-US" sz="2000" dirty="0">
                <a:solidFill>
                  <a:srgbClr val="FFFFFF"/>
                </a:solidFill>
              </a:rPr>
              <a:t>.  </a:t>
            </a:r>
            <a:r>
              <a:rPr lang="de-DE" sz="2000" dirty="0">
                <a:solidFill>
                  <a:srgbClr val="FFFFFF"/>
                </a:solidFill>
              </a:rPr>
              <a:t>In Seen, in denen die Art bereits vorkommt, ist es nicht mehr möglich, die Ausbreitungsdynamik zu stoppen</a:t>
            </a:r>
            <a:endParaRPr lang="en-US" sz="2000" dirty="0">
              <a:solidFill>
                <a:srgbClr val="FFFFFF"/>
              </a:solidFill>
            </a:endParaRPr>
          </a:p>
        </p:txBody>
      </p:sp>
      <p:sp>
        <p:nvSpPr>
          <p:cNvPr id="12" name="Textfeld 11">
            <a:extLst>
              <a:ext uri="{FF2B5EF4-FFF2-40B4-BE49-F238E27FC236}">
                <a16:creationId xmlns:a16="http://schemas.microsoft.com/office/drawing/2014/main" id="{6D16FC3E-FCFC-3068-8E73-02A0C9BFFC96}"/>
              </a:ext>
            </a:extLst>
          </p:cNvPr>
          <p:cNvSpPr txBox="1"/>
          <p:nvPr/>
        </p:nvSpPr>
        <p:spPr>
          <a:xfrm>
            <a:off x="8192592" y="4053237"/>
            <a:ext cx="3875858" cy="1938992"/>
          </a:xfrm>
          <a:prstGeom prst="rect">
            <a:avLst/>
          </a:prstGeom>
          <a:noFill/>
        </p:spPr>
        <p:txBody>
          <a:bodyPr wrap="square">
            <a:spAutoFit/>
          </a:bodyPr>
          <a:lstStyle/>
          <a:p>
            <a:r>
              <a:rPr lang="en-US" sz="2000" dirty="0">
                <a:solidFill>
                  <a:srgbClr val="FFFFFF"/>
                </a:solidFill>
              </a:rPr>
              <a:t>Neben der </a:t>
            </a:r>
            <a:r>
              <a:rPr lang="en-US" sz="2000" dirty="0" err="1">
                <a:solidFill>
                  <a:srgbClr val="FFFFFF"/>
                </a:solidFill>
              </a:rPr>
              <a:t>intensiven</a:t>
            </a:r>
            <a:r>
              <a:rPr lang="en-US" sz="2000" dirty="0">
                <a:solidFill>
                  <a:srgbClr val="FFFFFF"/>
                </a:solidFill>
              </a:rPr>
              <a:t> Forschung </a:t>
            </a:r>
            <a:r>
              <a:rPr lang="en-US" sz="2000" dirty="0" err="1">
                <a:solidFill>
                  <a:srgbClr val="FFFFFF"/>
                </a:solidFill>
              </a:rPr>
              <a:t>sind</a:t>
            </a:r>
            <a:r>
              <a:rPr lang="en-US" sz="2000" dirty="0">
                <a:solidFill>
                  <a:srgbClr val="FFFFFF"/>
                </a:solidFill>
              </a:rPr>
              <a:t> </a:t>
            </a:r>
            <a:r>
              <a:rPr lang="en-US" sz="2000" dirty="0" err="1">
                <a:solidFill>
                  <a:srgbClr val="FFFFFF"/>
                </a:solidFill>
              </a:rPr>
              <a:t>vor</a:t>
            </a:r>
            <a:r>
              <a:rPr lang="en-US" sz="2000" dirty="0">
                <a:solidFill>
                  <a:srgbClr val="FFFFFF"/>
                </a:solidFill>
              </a:rPr>
              <a:t> </a:t>
            </a:r>
            <a:r>
              <a:rPr lang="en-US" sz="2000" dirty="0" err="1">
                <a:solidFill>
                  <a:srgbClr val="FFFFFF"/>
                </a:solidFill>
              </a:rPr>
              <a:t>allem</a:t>
            </a:r>
            <a:r>
              <a:rPr lang="en-US" sz="2000" dirty="0">
                <a:solidFill>
                  <a:srgbClr val="FFFFFF"/>
                </a:solidFill>
              </a:rPr>
              <a:t> </a:t>
            </a:r>
            <a:r>
              <a:rPr lang="en-US" sz="2000" dirty="0" err="1">
                <a:solidFill>
                  <a:srgbClr val="FFFFFF"/>
                </a:solidFill>
              </a:rPr>
              <a:t>präventive</a:t>
            </a:r>
            <a:r>
              <a:rPr lang="en-US" sz="2000" dirty="0">
                <a:solidFill>
                  <a:srgbClr val="FFFFFF"/>
                </a:solidFill>
              </a:rPr>
              <a:t> </a:t>
            </a:r>
            <a:r>
              <a:rPr lang="en-US" sz="2000" dirty="0" err="1">
                <a:solidFill>
                  <a:srgbClr val="FFFFFF"/>
                </a:solidFill>
              </a:rPr>
              <a:t>Schritte</a:t>
            </a:r>
            <a:r>
              <a:rPr lang="en-US" sz="2000" dirty="0">
                <a:solidFill>
                  <a:srgbClr val="FFFFFF"/>
                </a:solidFill>
              </a:rPr>
              <a:t>, </a:t>
            </a:r>
            <a:r>
              <a:rPr lang="en-US" sz="2000" dirty="0" err="1">
                <a:solidFill>
                  <a:srgbClr val="FFFFFF"/>
                </a:solidFill>
              </a:rPr>
              <a:t>wie</a:t>
            </a:r>
            <a:r>
              <a:rPr lang="en-US" sz="2000" dirty="0">
                <a:solidFill>
                  <a:srgbClr val="FFFFFF"/>
                </a:solidFill>
              </a:rPr>
              <a:t> die </a:t>
            </a:r>
            <a:r>
              <a:rPr lang="en-US" sz="2000" dirty="0" err="1">
                <a:solidFill>
                  <a:srgbClr val="FFFFFF"/>
                </a:solidFill>
              </a:rPr>
              <a:t>gründliche</a:t>
            </a:r>
            <a:r>
              <a:rPr lang="en-US" sz="2000" dirty="0">
                <a:solidFill>
                  <a:srgbClr val="FFFFFF"/>
                </a:solidFill>
              </a:rPr>
              <a:t> </a:t>
            </a:r>
            <a:r>
              <a:rPr lang="en-US" sz="2000" dirty="0" err="1">
                <a:solidFill>
                  <a:srgbClr val="FFFFFF"/>
                </a:solidFill>
              </a:rPr>
              <a:t>Reinigung</a:t>
            </a:r>
            <a:r>
              <a:rPr lang="en-US" sz="2000" dirty="0">
                <a:solidFill>
                  <a:srgbClr val="FFFFFF"/>
                </a:solidFill>
              </a:rPr>
              <a:t> von Booten, </a:t>
            </a:r>
            <a:r>
              <a:rPr lang="en-US" sz="2000" dirty="0" err="1">
                <a:solidFill>
                  <a:srgbClr val="FFFFFF"/>
                </a:solidFill>
              </a:rPr>
              <a:t>entscheidend</a:t>
            </a:r>
            <a:r>
              <a:rPr lang="en-US" sz="2000" dirty="0">
                <a:solidFill>
                  <a:srgbClr val="FFFFFF"/>
                </a:solidFill>
              </a:rPr>
              <a:t>, um die </a:t>
            </a:r>
            <a:r>
              <a:rPr lang="en-US" sz="2000" dirty="0" err="1">
                <a:solidFill>
                  <a:srgbClr val="FFFFFF"/>
                </a:solidFill>
              </a:rPr>
              <a:t>weitere</a:t>
            </a:r>
            <a:r>
              <a:rPr lang="en-US" sz="2000" dirty="0">
                <a:solidFill>
                  <a:srgbClr val="FFFFFF"/>
                </a:solidFill>
              </a:rPr>
              <a:t> </a:t>
            </a:r>
            <a:r>
              <a:rPr lang="en-US" sz="2000" dirty="0" err="1">
                <a:solidFill>
                  <a:srgbClr val="FFFFFF"/>
                </a:solidFill>
              </a:rPr>
              <a:t>Ausbreitung</a:t>
            </a:r>
            <a:r>
              <a:rPr lang="en-US" sz="2000" dirty="0">
                <a:solidFill>
                  <a:srgbClr val="FFFFFF"/>
                </a:solidFill>
              </a:rPr>
              <a:t> </a:t>
            </a:r>
            <a:r>
              <a:rPr lang="en-US" sz="2000" dirty="0" err="1">
                <a:solidFill>
                  <a:srgbClr val="FFFFFF"/>
                </a:solidFill>
              </a:rPr>
              <a:t>dieser</a:t>
            </a:r>
            <a:r>
              <a:rPr lang="en-US" sz="2000" dirty="0">
                <a:solidFill>
                  <a:srgbClr val="FFFFFF"/>
                </a:solidFill>
              </a:rPr>
              <a:t> </a:t>
            </a:r>
            <a:r>
              <a:rPr lang="en-US" sz="2000" dirty="0" err="1">
                <a:solidFill>
                  <a:srgbClr val="FFFFFF"/>
                </a:solidFill>
              </a:rPr>
              <a:t>invasiven</a:t>
            </a:r>
            <a:r>
              <a:rPr lang="en-US" sz="2000" dirty="0">
                <a:solidFill>
                  <a:srgbClr val="FFFFFF"/>
                </a:solidFill>
              </a:rPr>
              <a:t> Art </a:t>
            </a:r>
            <a:r>
              <a:rPr lang="en-US" sz="2000" dirty="0" err="1">
                <a:solidFill>
                  <a:srgbClr val="FFFFFF"/>
                </a:solidFill>
              </a:rPr>
              <a:t>einzudämmen</a:t>
            </a:r>
            <a:r>
              <a:rPr lang="en-US" sz="2000" dirty="0">
                <a:solidFill>
                  <a:srgbClr val="FFFFFF"/>
                </a:solidFill>
              </a:rPr>
              <a:t>.</a:t>
            </a:r>
          </a:p>
        </p:txBody>
      </p:sp>
      <p:pic>
        <p:nvPicPr>
          <p:cNvPr id="14" name="Grafik 13" descr="Ein Bild, das Wirbellose, Muschel, Weichtiere, Schalentier enthält.&#10;&#10;Automatisch generierte Beschreibung">
            <a:extLst>
              <a:ext uri="{FF2B5EF4-FFF2-40B4-BE49-F238E27FC236}">
                <a16:creationId xmlns:a16="http://schemas.microsoft.com/office/drawing/2014/main" id="{91E78824-7980-BDBE-6CE5-36599D6E5382}"/>
              </a:ext>
            </a:extLst>
          </p:cNvPr>
          <p:cNvPicPr>
            <a:picLocks noChangeAspect="1"/>
          </p:cNvPicPr>
          <p:nvPr/>
        </p:nvPicPr>
        <p:blipFill>
          <a:blip r:embed="rId5" cstate="hqprint">
            <a:extLst>
              <a:ext uri="{BEBA8EAE-BF5A-486C-A8C5-ECC9F3942E4B}">
                <a14:imgProps xmlns:a14="http://schemas.microsoft.com/office/drawing/2010/main">
                  <a14:imgLayer r:embed="rId6">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4878094" y="3224897"/>
            <a:ext cx="795986" cy="590910"/>
          </a:xfrm>
          <a:prstGeom prst="rect">
            <a:avLst/>
          </a:prstGeom>
        </p:spPr>
      </p:pic>
      <p:pic>
        <p:nvPicPr>
          <p:cNvPr id="16" name="Grafik 15" descr="Mikroskop mit einfarbiger Füllung">
            <a:extLst>
              <a:ext uri="{FF2B5EF4-FFF2-40B4-BE49-F238E27FC236}">
                <a16:creationId xmlns:a16="http://schemas.microsoft.com/office/drawing/2014/main" id="{D0C212B3-8F1A-AE0A-4178-812B92F01578}"/>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673321" y="2835439"/>
            <a:ext cx="914400" cy="914400"/>
          </a:xfrm>
          <a:prstGeom prst="rect">
            <a:avLst/>
          </a:prstGeom>
        </p:spPr>
      </p:pic>
      <p:pic>
        <p:nvPicPr>
          <p:cNvPr id="24" name="Grafik 23" descr="Warnung mit einfarbiger Füllung">
            <a:extLst>
              <a:ext uri="{FF2B5EF4-FFF2-40B4-BE49-F238E27FC236}">
                <a16:creationId xmlns:a16="http://schemas.microsoft.com/office/drawing/2014/main" id="{41F03C1F-8C53-401F-14DC-D89416B1A796}"/>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1514233" y="2969149"/>
            <a:ext cx="914400" cy="914400"/>
          </a:xfrm>
          <a:prstGeom prst="rect">
            <a:avLst/>
          </a:prstGeom>
        </p:spPr>
      </p:pic>
      <p:pic>
        <p:nvPicPr>
          <p:cNvPr id="25" name="Grafik 24" descr="Ein Bild, das Wirbellose, Muschel, Weichtiere, Schalentier enthält.&#10;&#10;Automatisch generierte Beschreibung">
            <a:extLst>
              <a:ext uri="{FF2B5EF4-FFF2-40B4-BE49-F238E27FC236}">
                <a16:creationId xmlns:a16="http://schemas.microsoft.com/office/drawing/2014/main" id="{65005D14-1C7A-C8C6-C49B-F47E3B25CBE6}"/>
              </a:ext>
            </a:extLst>
          </p:cNvPr>
          <p:cNvPicPr>
            <a:picLocks noChangeAspect="1"/>
          </p:cNvPicPr>
          <p:nvPr/>
        </p:nvPicPr>
        <p:blipFill>
          <a:blip r:embed="rId5" cstate="hqprint">
            <a:extLst>
              <a:ext uri="{BEBA8EAE-BF5A-486C-A8C5-ECC9F3942E4B}">
                <a14:imgProps xmlns:a14="http://schemas.microsoft.com/office/drawing/2010/main">
                  <a14:imgLayer r:embed="rId6">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5556908" y="3137913"/>
            <a:ext cx="1030330" cy="764878"/>
          </a:xfrm>
          <a:prstGeom prst="rect">
            <a:avLst/>
          </a:prstGeom>
        </p:spPr>
      </p:pic>
      <p:pic>
        <p:nvPicPr>
          <p:cNvPr id="26" name="Grafik 25" descr="Ein Bild, das Wirbellose, Muschel, Weichtiere, Schalentier enthält.&#10;&#10;Automatisch generierte Beschreibung">
            <a:extLst>
              <a:ext uri="{FF2B5EF4-FFF2-40B4-BE49-F238E27FC236}">
                <a16:creationId xmlns:a16="http://schemas.microsoft.com/office/drawing/2014/main" id="{030927CB-8A43-2125-AC78-4D2B68F0FF12}"/>
              </a:ext>
            </a:extLst>
          </p:cNvPr>
          <p:cNvPicPr>
            <a:picLocks noChangeAspect="1"/>
          </p:cNvPicPr>
          <p:nvPr/>
        </p:nvPicPr>
        <p:blipFill>
          <a:blip r:embed="rId5" cstate="hqprint">
            <a:extLst>
              <a:ext uri="{BEBA8EAE-BF5A-486C-A8C5-ECC9F3942E4B}">
                <a14:imgProps xmlns:a14="http://schemas.microsoft.com/office/drawing/2010/main">
                  <a14:imgLayer r:embed="rId6">
                    <a14:imgEffect>
                      <a14:backgroundRemoval t="9946" b="89693" l="9115" r="90349">
                        <a14:foregroundMark x1="9517" y1="60940" x2="9249" y2="69259"/>
                        <a14:foregroundMark x1="38204" y1="73599" x2="34853" y2="72694"/>
                        <a14:foregroundMark x1="88874" y1="46293" x2="89142" y2="57505"/>
                        <a14:foregroundMark x1="89410" y1="48463" x2="90349" y2="50271"/>
                        <a14:foregroundMark x1="32038" y1="72875" x2="30965" y2="73418"/>
                        <a14:foregroundMark x1="28954" y1="74503" x2="32172" y2="73599"/>
                        <a14:foregroundMark x1="33378" y1="73779" x2="36327" y2="74141"/>
                      </a14:backgroundRemoval>
                    </a14:imgEffect>
                  </a14:imgLayer>
                </a14:imgProps>
              </a:ext>
              <a:ext uri="{28A0092B-C50C-407E-A947-70E740481C1C}">
                <a14:useLocalDpi xmlns:a14="http://schemas.microsoft.com/office/drawing/2010/main" val="0"/>
              </a:ext>
            </a:extLst>
          </a:blip>
          <a:stretch>
            <a:fillRect/>
          </a:stretch>
        </p:blipFill>
        <p:spPr>
          <a:xfrm>
            <a:off x="6427874" y="3292639"/>
            <a:ext cx="795986" cy="590910"/>
          </a:xfrm>
          <a:prstGeom prst="rect">
            <a:avLst/>
          </a:prstGeom>
        </p:spPr>
      </p:pic>
      <p:sp>
        <p:nvSpPr>
          <p:cNvPr id="27" name="Textfeld 26">
            <a:extLst>
              <a:ext uri="{FF2B5EF4-FFF2-40B4-BE49-F238E27FC236}">
                <a16:creationId xmlns:a16="http://schemas.microsoft.com/office/drawing/2014/main" id="{E5F81016-38D9-E5DE-BB8A-C16AD866E275}"/>
              </a:ext>
            </a:extLst>
          </p:cNvPr>
          <p:cNvSpPr txBox="1"/>
          <p:nvPr/>
        </p:nvSpPr>
        <p:spPr>
          <a:xfrm>
            <a:off x="-52252" y="6624841"/>
            <a:ext cx="1061910" cy="246221"/>
          </a:xfrm>
          <a:prstGeom prst="rect">
            <a:avLst/>
          </a:prstGeom>
          <a:noFill/>
        </p:spPr>
        <p:txBody>
          <a:bodyPr wrap="square" rtlCol="0">
            <a:spAutoFit/>
          </a:bodyPr>
          <a:lstStyle/>
          <a:p>
            <a:r>
              <a:rPr lang="de-DE" sz="1000" dirty="0"/>
              <a:t>www.uwarc.de</a:t>
            </a:r>
          </a:p>
        </p:txBody>
      </p:sp>
    </p:spTree>
    <p:extLst>
      <p:ext uri="{BB962C8B-B14F-4D97-AF65-F5344CB8AC3E}">
        <p14:creationId xmlns:p14="http://schemas.microsoft.com/office/powerpoint/2010/main" val="62422129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0" name="Rectangle 2059">
            <a:extLst>
              <a:ext uri="{FF2B5EF4-FFF2-40B4-BE49-F238E27FC236}">
                <a16:creationId xmlns:a16="http://schemas.microsoft.com/office/drawing/2014/main" id="{C1DD1A8A-57D5-4A81-AD04-532B043C561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fik 1" descr="Ein Bild, das Wasser, Riff, unterwasser, Algen enthält.&#10;&#10;Automatisch generierte Beschreibung">
            <a:extLst>
              <a:ext uri="{FF2B5EF4-FFF2-40B4-BE49-F238E27FC236}">
                <a16:creationId xmlns:a16="http://schemas.microsoft.com/office/drawing/2014/main" id="{87DA4B69-707E-622D-25B2-6566F8E700E1}"/>
              </a:ext>
            </a:extLst>
          </p:cNvPr>
          <p:cNvPicPr>
            <a:picLocks noChangeAspect="1"/>
          </p:cNvPicPr>
          <p:nvPr/>
        </p:nvPicPr>
        <p:blipFill>
          <a:blip r:embed="rId3" cstate="print">
            <a:extLst>
              <a:ext uri="{28A0092B-C50C-407E-A947-70E740481C1C}">
                <a14:useLocalDpi xmlns:a14="http://schemas.microsoft.com/office/drawing/2010/main" val="0"/>
              </a:ext>
            </a:extLst>
          </a:blip>
          <a:srcRect t="15730"/>
          <a:stretch/>
        </p:blipFill>
        <p:spPr>
          <a:xfrm>
            <a:off x="-3047" y="10"/>
            <a:ext cx="12191999" cy="6857990"/>
          </a:xfrm>
          <a:prstGeom prst="rect">
            <a:avLst/>
          </a:prstGeom>
        </p:spPr>
      </p:pic>
      <p:sp>
        <p:nvSpPr>
          <p:cNvPr id="2062" name="Rectangle 2061">
            <a:extLst>
              <a:ext uri="{FF2B5EF4-FFF2-40B4-BE49-F238E27FC236}">
                <a16:creationId xmlns:a16="http://schemas.microsoft.com/office/drawing/2014/main" id="{007891EC-4501-44ED-A8C8-B11B6DB767A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el 3">
            <a:extLst>
              <a:ext uri="{FF2B5EF4-FFF2-40B4-BE49-F238E27FC236}">
                <a16:creationId xmlns:a16="http://schemas.microsoft.com/office/drawing/2014/main" id="{3020A045-B16D-93A1-F6D6-4810B9E1FFF5}"/>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de-DE" sz="5200">
                <a:solidFill>
                  <a:srgbClr val="FFFFFF"/>
                </a:solidFill>
              </a:rPr>
              <a:t>Vielen Dank für Ihre Aufmerksamkeit</a:t>
            </a:r>
          </a:p>
        </p:txBody>
      </p:sp>
      <p:sp>
        <p:nvSpPr>
          <p:cNvPr id="5" name="Untertitel 4">
            <a:extLst>
              <a:ext uri="{FF2B5EF4-FFF2-40B4-BE49-F238E27FC236}">
                <a16:creationId xmlns:a16="http://schemas.microsoft.com/office/drawing/2014/main" id="{2842BF9C-2A73-AF18-F4CA-3976A8BC74FA}"/>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de-DE" dirty="0">
                <a:solidFill>
                  <a:srgbClr val="FFFFFF"/>
                </a:solidFill>
              </a:rPr>
              <a:t>Fragen?</a:t>
            </a:r>
          </a:p>
        </p:txBody>
      </p:sp>
      <p:pic>
        <p:nvPicPr>
          <p:cNvPr id="6" name="Grafik 5" descr="Ein Bild, das Grafiken, Grafikdesign, Schrift, Logo enthält.&#10;&#10;Automatisch generierte Beschreibung">
            <a:extLst>
              <a:ext uri="{FF2B5EF4-FFF2-40B4-BE49-F238E27FC236}">
                <a16:creationId xmlns:a16="http://schemas.microsoft.com/office/drawing/2014/main" id="{E80C0A41-F98D-ABEA-7D08-641930FD302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3" name="Textfeld 2">
            <a:extLst>
              <a:ext uri="{FF2B5EF4-FFF2-40B4-BE49-F238E27FC236}">
                <a16:creationId xmlns:a16="http://schemas.microsoft.com/office/drawing/2014/main" id="{704B7102-4C7E-F1DD-FCAA-6214DF518B18}"/>
              </a:ext>
            </a:extLst>
          </p:cNvPr>
          <p:cNvSpPr txBox="1"/>
          <p:nvPr/>
        </p:nvSpPr>
        <p:spPr>
          <a:xfrm>
            <a:off x="-45283" y="6628223"/>
            <a:ext cx="1061910" cy="246221"/>
          </a:xfrm>
          <a:prstGeom prst="rect">
            <a:avLst/>
          </a:prstGeom>
          <a:noFill/>
        </p:spPr>
        <p:txBody>
          <a:bodyPr wrap="square" rtlCol="0">
            <a:spAutoFit/>
          </a:bodyPr>
          <a:lstStyle/>
          <a:p>
            <a:r>
              <a:rPr lang="de-DE" sz="1000" dirty="0">
                <a:solidFill>
                  <a:schemeClr val="bg1"/>
                </a:solidFill>
              </a:rPr>
              <a:t>www.uwarc.de</a:t>
            </a:r>
          </a:p>
        </p:txBody>
      </p:sp>
    </p:spTree>
    <p:extLst>
      <p:ext uri="{BB962C8B-B14F-4D97-AF65-F5344CB8AC3E}">
        <p14:creationId xmlns:p14="http://schemas.microsoft.com/office/powerpoint/2010/main" val="893277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1000"/>
                                        <p:tgtEl>
                                          <p:spTgt spid="5">
                                            <p:txEl>
                                              <p:pRg st="0" end="0"/>
                                            </p:txEl>
                                          </p:spTgt>
                                        </p:tgtEl>
                                      </p:cBhvr>
                                    </p:animEffect>
                                    <p:anim calcmode="lin" valueType="num">
                                      <p:cBhvr>
                                        <p:cTn id="1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001FD7-2F82-22CE-D75E-50361CD737D3}"/>
              </a:ext>
            </a:extLst>
          </p:cNvPr>
          <p:cNvSpPr>
            <a:spLocks noGrp="1"/>
          </p:cNvSpPr>
          <p:nvPr>
            <p:ph type="title"/>
          </p:nvPr>
        </p:nvSpPr>
        <p:spPr/>
        <p:txBody>
          <a:bodyPr/>
          <a:lstStyle/>
          <a:p>
            <a:r>
              <a:rPr lang="de-DE" dirty="0"/>
              <a:t>Literatur</a:t>
            </a:r>
          </a:p>
        </p:txBody>
      </p:sp>
      <p:pic>
        <p:nvPicPr>
          <p:cNvPr id="4" name="Grafik 3" descr="Ein Bild, das Grafiken, Grafikdesign, Schrift, Logo enthält.&#10;&#10;Automatisch generierte Beschreibung">
            <a:extLst>
              <a:ext uri="{FF2B5EF4-FFF2-40B4-BE49-F238E27FC236}">
                <a16:creationId xmlns:a16="http://schemas.microsoft.com/office/drawing/2014/main" id="{0DB21CFA-404F-994C-7B43-15AF0E1BAB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5" name="Textfeld 4">
            <a:extLst>
              <a:ext uri="{FF2B5EF4-FFF2-40B4-BE49-F238E27FC236}">
                <a16:creationId xmlns:a16="http://schemas.microsoft.com/office/drawing/2014/main" id="{673A8189-CCB5-9210-9DD1-324B85DEE3E1}"/>
              </a:ext>
            </a:extLst>
          </p:cNvPr>
          <p:cNvSpPr txBox="1"/>
          <p:nvPr/>
        </p:nvSpPr>
        <p:spPr>
          <a:xfrm>
            <a:off x="838200" y="1414562"/>
            <a:ext cx="10515600" cy="4801314"/>
          </a:xfrm>
          <a:prstGeom prst="rect">
            <a:avLst/>
          </a:prstGeom>
          <a:noFill/>
        </p:spPr>
        <p:txBody>
          <a:bodyPr wrap="square" rtlCol="0">
            <a:spAutoFit/>
          </a:bodyPr>
          <a:lstStyle/>
          <a:p>
            <a:pPr marL="457200" indent="-457200" algn="just" hangingPunct="0"/>
            <a:r>
              <a:rPr lang="en-US" sz="900" b="1" kern="100" cap="small" dirty="0" err="1">
                <a:effectLst/>
                <a:latin typeface="Arial" panose="020B0604020202020204" pitchFamily="34" charset="0"/>
                <a:ea typeface="Times New Roman" panose="02020603050405020304" pitchFamily="18" charset="0"/>
              </a:rPr>
              <a:t>Burlakova</a:t>
            </a:r>
            <a:r>
              <a:rPr lang="en-US" sz="900" b="1" kern="100" cap="small" dirty="0">
                <a:effectLst/>
                <a:latin typeface="Arial" panose="020B0604020202020204" pitchFamily="34" charset="0"/>
                <a:ea typeface="Times New Roman" panose="02020603050405020304" pitchFamily="18" charset="0"/>
              </a:rPr>
              <a:t>, L. E., A. Y. </a:t>
            </a:r>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D. </a:t>
            </a:r>
            <a:r>
              <a:rPr lang="en-US" sz="900" b="1" kern="100" cap="small" dirty="0" err="1">
                <a:effectLst/>
                <a:latin typeface="Arial" panose="020B0604020202020204" pitchFamily="34" charset="0"/>
                <a:ea typeface="Times New Roman" panose="02020603050405020304" pitchFamily="18" charset="0"/>
              </a:rPr>
              <a:t>Boltovskoy</a:t>
            </a:r>
            <a:r>
              <a:rPr lang="en-US" sz="900" b="1" kern="100" cap="small" dirty="0">
                <a:effectLst/>
                <a:latin typeface="Arial" panose="020B0604020202020204" pitchFamily="34" charset="0"/>
                <a:ea typeface="Times New Roman" panose="02020603050405020304" pitchFamily="18" charset="0"/>
              </a:rPr>
              <a:t> &amp; N. M. Correa (2023):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Ecosystem services provided by the exotic bivalves Dreissena polymorpha, D. </a:t>
            </a:r>
            <a:r>
              <a:rPr lang="en-US" sz="900" kern="100" dirty="0" err="1">
                <a:effectLst/>
                <a:latin typeface="Arial" panose="020B0604020202020204" pitchFamily="34" charset="0"/>
                <a:ea typeface="Times New Roman" panose="02020603050405020304" pitchFamily="18" charset="0"/>
              </a:rPr>
              <a:t>rostriformis</a:t>
            </a:r>
            <a:r>
              <a:rPr lang="en-US" sz="900" kern="100" dirty="0">
                <a:effectLst/>
                <a:latin typeface="Arial" panose="020B0604020202020204" pitchFamily="34" charset="0"/>
                <a:ea typeface="Times New Roman" panose="02020603050405020304" pitchFamily="18" charset="0"/>
              </a:rPr>
              <a:t> bugensis, and </a:t>
            </a:r>
            <a:r>
              <a:rPr lang="en-US" sz="900" kern="100" dirty="0" err="1">
                <a:effectLst/>
                <a:latin typeface="Arial" panose="020B0604020202020204" pitchFamily="34" charset="0"/>
                <a:ea typeface="Times New Roman" panose="02020603050405020304" pitchFamily="18" charset="0"/>
              </a:rPr>
              <a:t>Limnoperna</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fortunei</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Hydrobiologia</a:t>
            </a:r>
            <a:r>
              <a:rPr lang="en-US" sz="900" kern="100" dirty="0">
                <a:effectLst/>
                <a:latin typeface="Arial" panose="020B0604020202020204" pitchFamily="34" charset="0"/>
                <a:ea typeface="Times New Roman" panose="02020603050405020304" pitchFamily="18" charset="0"/>
              </a:rPr>
              <a:t> </a:t>
            </a:r>
            <a:r>
              <a:rPr lang="en-US" sz="900" b="1" kern="100" dirty="0">
                <a:effectLst/>
                <a:latin typeface="Arial" panose="020B0604020202020204" pitchFamily="34" charset="0"/>
                <a:ea typeface="Times New Roman" panose="02020603050405020304" pitchFamily="18" charset="0"/>
              </a:rPr>
              <a:t>850</a:t>
            </a:r>
            <a:r>
              <a:rPr lang="en-US" sz="900" kern="100" dirty="0">
                <a:effectLst/>
                <a:latin typeface="Arial" panose="020B0604020202020204" pitchFamily="34" charset="0"/>
                <a:ea typeface="Times New Roman" panose="02020603050405020304" pitchFamily="18" charset="0"/>
              </a:rPr>
              <a:t>(12): 2811-2854.</a:t>
            </a:r>
          </a:p>
          <a:p>
            <a:pPr marL="457200" indent="-457200" algn="just" hangingPunct="0"/>
            <a:r>
              <a:rPr lang="de-DE" sz="900" b="1" kern="100" cap="small" dirty="0">
                <a:latin typeface="Arial" panose="020B0604020202020204" pitchFamily="34" charset="0"/>
              </a:rPr>
              <a:t>Dr. Burkard Watermann, A. Thomsen, B. </a:t>
            </a:r>
            <a:r>
              <a:rPr lang="de-DE" sz="900" b="1" kern="100" cap="small" dirty="0" err="1">
                <a:latin typeface="Arial" panose="020B0604020202020204" pitchFamily="34" charset="0"/>
              </a:rPr>
              <a:t>Daehne</a:t>
            </a:r>
            <a:r>
              <a:rPr lang="de-DE" sz="900" b="1" kern="100" cap="small" dirty="0">
                <a:latin typeface="Arial" panose="020B0604020202020204" pitchFamily="34" charset="0"/>
              </a:rPr>
              <a:t>, C. </a:t>
            </a:r>
            <a:r>
              <a:rPr lang="de-DE" sz="900" b="1" kern="100" cap="small" dirty="0" err="1">
                <a:latin typeface="Arial" panose="020B0604020202020204" pitchFamily="34" charset="0"/>
              </a:rPr>
              <a:t>Fürle</a:t>
            </a:r>
            <a:r>
              <a:rPr lang="de-DE" sz="900" b="1" kern="100" cap="small" dirty="0">
                <a:latin typeface="Arial" panose="020B0604020202020204" pitchFamily="34" charset="0"/>
              </a:rPr>
              <a:t> (2019):</a:t>
            </a:r>
          </a:p>
          <a:p>
            <a:pPr marL="457200" indent="-457200" algn="just" hangingPunct="0"/>
            <a:r>
              <a:rPr lang="de-DE" sz="900" kern="100" dirty="0">
                <a:effectLst/>
                <a:latin typeface="Arial" panose="020B0604020202020204" pitchFamily="34" charset="0"/>
                <a:ea typeface="Times New Roman" panose="02020603050405020304" pitchFamily="18" charset="0"/>
              </a:rPr>
              <a:t>	Gutachten zum regionalen </a:t>
            </a:r>
            <a:r>
              <a:rPr lang="de-DE" sz="900" kern="100" dirty="0" err="1">
                <a:effectLst/>
                <a:latin typeface="Arial" panose="020B0604020202020204" pitchFamily="34" charset="0"/>
                <a:ea typeface="Times New Roman" panose="02020603050405020304" pitchFamily="18" charset="0"/>
              </a:rPr>
              <a:t>Bewuchsdruck</a:t>
            </a:r>
            <a:r>
              <a:rPr lang="de-DE" sz="900" kern="100" dirty="0">
                <a:effectLst/>
                <a:latin typeface="Arial" panose="020B0604020202020204" pitchFamily="34" charset="0"/>
                <a:ea typeface="Times New Roman" panose="02020603050405020304" pitchFamily="18" charset="0"/>
              </a:rPr>
              <a:t> von </a:t>
            </a:r>
            <a:r>
              <a:rPr lang="de-DE" sz="900" kern="100" dirty="0" err="1">
                <a:effectLst/>
                <a:latin typeface="Arial" panose="020B0604020202020204" pitchFamily="34" charset="0"/>
                <a:ea typeface="Times New Roman" panose="02020603050405020304" pitchFamily="18" charset="0"/>
              </a:rPr>
              <a:t>Biofouling</a:t>
            </a:r>
            <a:r>
              <a:rPr lang="de-DE" sz="900" kern="100" dirty="0">
                <a:effectLst/>
                <a:latin typeface="Arial" panose="020B0604020202020204" pitchFamily="34" charset="0"/>
                <a:ea typeface="Times New Roman" panose="02020603050405020304" pitchFamily="18" charset="0"/>
              </a:rPr>
              <a:t>-Organismen in Deutschland, Im Auftrag des Umweltbundesamtes, 53 S.</a:t>
            </a:r>
          </a:p>
          <a:p>
            <a:pPr marL="457200" indent="-457200" algn="just" hangingPunct="0"/>
            <a:r>
              <a:rPr lang="en-US" sz="900" b="1" kern="100" cap="small" dirty="0">
                <a:effectLst/>
                <a:latin typeface="Arial" panose="020B0604020202020204" pitchFamily="34" charset="0"/>
                <a:ea typeface="Times New Roman" panose="02020603050405020304" pitchFamily="18" charset="0"/>
              </a:rPr>
              <a:t>Gifford, J. R. (2022):</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Zebra and Quagga Mussels Reduce Native Benthic Macroinvertebrate and Microphyte Biodiversity: A case study investigating the impacts invasive </a:t>
            </a:r>
            <a:r>
              <a:rPr lang="en-US" sz="900" kern="100" dirty="0" err="1">
                <a:effectLst/>
                <a:latin typeface="Arial" panose="020B0604020202020204" pitchFamily="34" charset="0"/>
                <a:ea typeface="Times New Roman" panose="02020603050405020304" pitchFamily="18" charset="0"/>
              </a:rPr>
              <a:t>dreissenids</a:t>
            </a:r>
            <a:r>
              <a:rPr lang="en-US" sz="900" kern="100" dirty="0">
                <a:effectLst/>
                <a:latin typeface="Arial" panose="020B0604020202020204" pitchFamily="34" charset="0"/>
                <a:ea typeface="Times New Roman" panose="02020603050405020304" pitchFamily="18" charset="0"/>
              </a:rPr>
              <a:t> are having on the macroinvertebrate and macrophyte communities of Otsego Lake, NY. </a:t>
            </a:r>
            <a:r>
              <a:rPr lang="en-US" sz="900" kern="100" dirty="0" err="1">
                <a:effectLst/>
                <a:latin typeface="Arial" panose="020B0604020202020204" pitchFamily="34" charset="0"/>
                <a:ea typeface="Times New Roman" panose="02020603050405020304" pitchFamily="18" charset="0"/>
              </a:rPr>
              <a:t>Departement</a:t>
            </a:r>
            <a:r>
              <a:rPr lang="en-US" sz="900" kern="100" dirty="0">
                <a:effectLst/>
                <a:latin typeface="Arial" panose="020B0604020202020204" pitchFamily="34" charset="0"/>
                <a:ea typeface="Times New Roman" panose="02020603050405020304" pitchFamily="18" charset="0"/>
              </a:rPr>
              <a:t> of Natural Sciences, State University of New York. </a:t>
            </a:r>
            <a:r>
              <a:rPr lang="en-US" sz="900" b="1" kern="100" dirty="0">
                <a:effectLst/>
                <a:latin typeface="Arial" panose="020B0604020202020204" pitchFamily="34" charset="0"/>
                <a:ea typeface="Times New Roman" panose="02020603050405020304" pitchFamily="18" charset="0"/>
              </a:rPr>
              <a:t>Bachelor of Arts</a:t>
            </a:r>
            <a:r>
              <a:rPr lang="en-US" sz="900" kern="100" dirty="0">
                <a:effectLst/>
                <a:latin typeface="Arial" panose="020B0604020202020204" pitchFamily="34" charset="0"/>
                <a:ea typeface="Times New Roman" panose="02020603050405020304" pitchFamily="18" charset="0"/>
              </a:rPr>
              <a:t>.</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IfAÖ (2024):</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Studie </a:t>
            </a:r>
            <a:r>
              <a:rPr lang="en-US" sz="900" kern="100" dirty="0" err="1">
                <a:effectLst/>
                <a:latin typeface="Arial" panose="020B0604020202020204" pitchFamily="34" charset="0"/>
                <a:ea typeface="Times New Roman" panose="02020603050405020304" pitchFamily="18" charset="0"/>
              </a:rPr>
              <a:t>zur</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Dreikantmuschel</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im</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Schaalsee</a:t>
            </a:r>
            <a:r>
              <a:rPr lang="en-US" sz="900" kern="100" dirty="0">
                <a:effectLst/>
                <a:latin typeface="Arial" panose="020B0604020202020204" pitchFamily="34" charset="0"/>
                <a:ea typeface="Times New Roman" panose="02020603050405020304" pitchFamily="18" charset="0"/>
              </a:rPr>
              <a:t> (M-V und S-H). WRRL-Monitoring </a:t>
            </a:r>
            <a:r>
              <a:rPr lang="en-US" sz="900" kern="100" dirty="0" err="1">
                <a:effectLst/>
                <a:latin typeface="Arial" panose="020B0604020202020204" pitchFamily="34" charset="0"/>
                <a:ea typeface="Times New Roman" panose="02020603050405020304" pitchFamily="18" charset="0"/>
              </a:rPr>
              <a:t>zu</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Ermittlungszwecken</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gemäß</a:t>
            </a:r>
            <a:r>
              <a:rPr lang="en-US" sz="900" kern="100" dirty="0">
                <a:effectLst/>
                <a:latin typeface="Arial" panose="020B0604020202020204" pitchFamily="34" charset="0"/>
                <a:ea typeface="Times New Roman" panose="02020603050405020304" pitchFamily="18" charset="0"/>
              </a:rPr>
              <a:t> Anlage 10 </a:t>
            </a:r>
            <a:r>
              <a:rPr lang="en-US" sz="900" kern="100" dirty="0" err="1">
                <a:effectLst/>
                <a:latin typeface="Arial" panose="020B0604020202020204" pitchFamily="34" charset="0"/>
                <a:ea typeface="Times New Roman" panose="02020603050405020304" pitchFamily="18" charset="0"/>
              </a:rPr>
              <a:t>Oberflächengewässerverordnung</a:t>
            </a:r>
            <a:r>
              <a:rPr lang="en-US" sz="900" kern="100" dirty="0">
                <a:effectLst/>
                <a:latin typeface="Arial" panose="020B0604020202020204" pitchFamily="34" charset="0"/>
                <a:ea typeface="Times New Roman" panose="02020603050405020304" pitchFamily="18" charset="0"/>
              </a:rPr>
              <a:t> 2016 (OGewV). </a:t>
            </a:r>
            <a:r>
              <a:rPr lang="en-US" sz="900" kern="100" dirty="0" err="1">
                <a:effectLst/>
                <a:latin typeface="Arial" panose="020B0604020202020204" pitchFamily="34" charset="0"/>
                <a:ea typeface="Times New Roman" panose="02020603050405020304" pitchFamily="18" charset="0"/>
              </a:rPr>
              <a:t>Endbericht</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Juni</a:t>
            </a:r>
            <a:r>
              <a:rPr lang="en-US" sz="900" kern="100" dirty="0">
                <a:effectLst/>
                <a:latin typeface="Arial" panose="020B0604020202020204" pitchFamily="34" charset="0"/>
                <a:ea typeface="Times New Roman" panose="02020603050405020304" pitchFamily="18" charset="0"/>
              </a:rPr>
              <a:t> 2024.</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A. Y. &amp; L. E. </a:t>
            </a:r>
            <a:r>
              <a:rPr lang="en-US" sz="900" b="1" kern="100" cap="small" dirty="0" err="1">
                <a:effectLst/>
                <a:latin typeface="Arial" panose="020B0604020202020204" pitchFamily="34" charset="0"/>
                <a:ea typeface="Times New Roman" panose="02020603050405020304" pitchFamily="18" charset="0"/>
              </a:rPr>
              <a:t>Burlakova</a:t>
            </a:r>
            <a:r>
              <a:rPr lang="en-US" sz="900" b="1" kern="100" cap="small" dirty="0">
                <a:effectLst/>
                <a:latin typeface="Arial" panose="020B0604020202020204" pitchFamily="34" charset="0"/>
                <a:ea typeface="Times New Roman" panose="02020603050405020304" pitchFamily="18" charset="0"/>
              </a:rPr>
              <a:t> (2022):</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What we know and don’t know about the invasive zebra (</a:t>
            </a:r>
            <a:r>
              <a:rPr lang="en-US" sz="900" i="1" kern="100" dirty="0">
                <a:effectLst/>
                <a:latin typeface="Arial" panose="020B0604020202020204" pitchFamily="34" charset="0"/>
                <a:ea typeface="Times New Roman" panose="02020603050405020304" pitchFamily="18" charset="0"/>
              </a:rPr>
              <a:t>Dreissena polymorpha</a:t>
            </a:r>
            <a:r>
              <a:rPr lang="en-US" sz="900" kern="100" dirty="0">
                <a:effectLst/>
                <a:latin typeface="Arial" panose="020B0604020202020204" pitchFamily="34" charset="0"/>
                <a:ea typeface="Times New Roman" panose="02020603050405020304" pitchFamily="18" charset="0"/>
              </a:rPr>
              <a:t>) and quagga (</a:t>
            </a:r>
            <a:r>
              <a:rPr lang="en-US" sz="900" i="1" kern="100" dirty="0">
                <a:effectLst/>
                <a:latin typeface="Arial" panose="020B0604020202020204" pitchFamily="34" charset="0"/>
                <a:ea typeface="Times New Roman" panose="02020603050405020304" pitchFamily="18" charset="0"/>
              </a:rPr>
              <a:t>Dreissena </a:t>
            </a:r>
            <a:r>
              <a:rPr lang="en-US" sz="900" i="1" kern="100" dirty="0" err="1">
                <a:effectLst/>
                <a:latin typeface="Arial" panose="020B0604020202020204" pitchFamily="34" charset="0"/>
                <a:ea typeface="Times New Roman" panose="02020603050405020304" pitchFamily="18" charset="0"/>
              </a:rPr>
              <a:t>rostriformis</a:t>
            </a:r>
            <a:r>
              <a:rPr lang="en-US" sz="900" i="1" kern="100" dirty="0">
                <a:effectLst/>
                <a:latin typeface="Arial" panose="020B0604020202020204" pitchFamily="34" charset="0"/>
                <a:ea typeface="Times New Roman" panose="02020603050405020304" pitchFamily="18" charset="0"/>
              </a:rPr>
              <a:t> bugensis</a:t>
            </a:r>
            <a:r>
              <a:rPr lang="en-US" sz="900" kern="100" dirty="0">
                <a:effectLst/>
                <a:latin typeface="Arial" panose="020B0604020202020204" pitchFamily="34" charset="0"/>
                <a:ea typeface="Times New Roman" panose="02020603050405020304" pitchFamily="18" charset="0"/>
              </a:rPr>
              <a:t>) mussels. </a:t>
            </a:r>
            <a:r>
              <a:rPr lang="en-US" sz="900" kern="100" dirty="0" err="1">
                <a:effectLst/>
                <a:latin typeface="Arial" panose="020B0604020202020204" pitchFamily="34" charset="0"/>
                <a:ea typeface="Times New Roman" panose="02020603050405020304" pitchFamily="18" charset="0"/>
              </a:rPr>
              <a:t>Hydrobiologia</a:t>
            </a:r>
            <a:r>
              <a:rPr lang="en-US" sz="900" kern="100" dirty="0">
                <a:effectLst/>
                <a:latin typeface="Arial" panose="020B0604020202020204" pitchFamily="34" charset="0"/>
                <a:ea typeface="Times New Roman" panose="02020603050405020304" pitchFamily="18" charset="0"/>
              </a:rPr>
              <a:t>: 1-74.</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A. Y., L. E. </a:t>
            </a:r>
            <a:r>
              <a:rPr lang="en-US" sz="900" b="1" kern="100" cap="small" dirty="0" err="1">
                <a:effectLst/>
                <a:latin typeface="Arial" panose="020B0604020202020204" pitchFamily="34" charset="0"/>
                <a:ea typeface="Times New Roman" panose="02020603050405020304" pitchFamily="18" charset="0"/>
              </a:rPr>
              <a:t>Burlakova</a:t>
            </a:r>
            <a:r>
              <a:rPr lang="en-US" sz="900" b="1" kern="100" cap="small" dirty="0">
                <a:effectLst/>
                <a:latin typeface="Arial" panose="020B0604020202020204" pitchFamily="34" charset="0"/>
                <a:ea typeface="Times New Roman" panose="02020603050405020304" pitchFamily="18" charset="0"/>
              </a:rPr>
              <a:t> &amp; D. K. Padilla (1997):</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The effects of </a:t>
            </a:r>
            <a:r>
              <a:rPr lang="en-US" sz="900" i="1" kern="100" dirty="0">
                <a:effectLst/>
                <a:latin typeface="Arial" panose="020B0604020202020204" pitchFamily="34" charset="0"/>
                <a:ea typeface="Times New Roman" panose="02020603050405020304" pitchFamily="18" charset="0"/>
              </a:rPr>
              <a:t>Dreissena polymorpha</a:t>
            </a:r>
            <a:r>
              <a:rPr lang="en-US" sz="900" kern="100" dirty="0">
                <a:effectLst/>
                <a:latin typeface="Arial" panose="020B0604020202020204" pitchFamily="34" charset="0"/>
                <a:ea typeface="Times New Roman" panose="02020603050405020304" pitchFamily="18" charset="0"/>
              </a:rPr>
              <a:t> (Pallas) invasion on aquatic communities in eastern Europe. Journal of Shellfish Research </a:t>
            </a:r>
            <a:r>
              <a:rPr lang="en-US" sz="900" b="1" kern="100" dirty="0">
                <a:effectLst/>
                <a:latin typeface="Arial" panose="020B0604020202020204" pitchFamily="34" charset="0"/>
                <a:ea typeface="Times New Roman" panose="02020603050405020304" pitchFamily="18" charset="0"/>
              </a:rPr>
              <a:t>16</a:t>
            </a:r>
            <a:r>
              <a:rPr lang="en-US" sz="900" kern="100" dirty="0">
                <a:effectLst/>
                <a:latin typeface="Arial" panose="020B0604020202020204" pitchFamily="34" charset="0"/>
                <a:ea typeface="Times New Roman" panose="02020603050405020304" pitchFamily="18" charset="0"/>
              </a:rPr>
              <a:t>: 187-203.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V. A., L. G. </a:t>
            </a:r>
            <a:r>
              <a:rPr lang="en-US" sz="900" b="1" kern="100" cap="small" dirty="0" err="1">
                <a:effectLst/>
                <a:latin typeface="Arial" panose="020B0604020202020204" pitchFamily="34" charset="0"/>
                <a:ea typeface="Times New Roman" panose="02020603050405020304" pitchFamily="18" charset="0"/>
              </a:rPr>
              <a:t>Rudstam</a:t>
            </a:r>
            <a:r>
              <a:rPr lang="en-US" sz="900" b="1" kern="100" cap="small" dirty="0">
                <a:effectLst/>
                <a:latin typeface="Arial" panose="020B0604020202020204" pitchFamily="34" charset="0"/>
                <a:ea typeface="Times New Roman" panose="02020603050405020304" pitchFamily="18" charset="0"/>
              </a:rPr>
              <a:t>, A. Y. </a:t>
            </a:r>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L. E. </a:t>
            </a:r>
            <a:r>
              <a:rPr lang="en-US" sz="900" b="1" kern="100" cap="small" dirty="0" err="1">
                <a:effectLst/>
                <a:latin typeface="Arial" panose="020B0604020202020204" pitchFamily="34" charset="0"/>
                <a:ea typeface="Times New Roman" panose="02020603050405020304" pitchFamily="18" charset="0"/>
              </a:rPr>
              <a:t>Burlakova</a:t>
            </a:r>
            <a:r>
              <a:rPr lang="en-US" sz="900" b="1" kern="100" cap="small" dirty="0">
                <a:effectLst/>
                <a:latin typeface="Arial" panose="020B0604020202020204" pitchFamily="34" charset="0"/>
                <a:ea typeface="Times New Roman" panose="02020603050405020304" pitchFamily="18" charset="0"/>
              </a:rPr>
              <a:t>, B. V. </a:t>
            </a:r>
            <a:r>
              <a:rPr lang="en-US" sz="900" b="1" kern="100" cap="small" dirty="0" err="1">
                <a:effectLst/>
                <a:latin typeface="Arial" panose="020B0604020202020204" pitchFamily="34" charset="0"/>
                <a:ea typeface="Times New Roman" panose="02020603050405020304" pitchFamily="18" charset="0"/>
              </a:rPr>
              <a:t>Adamovich</a:t>
            </a:r>
            <a:r>
              <a:rPr lang="en-US" sz="900" b="1" kern="100" cap="small" dirty="0">
                <a:effectLst/>
                <a:latin typeface="Arial" panose="020B0604020202020204" pitchFamily="34" charset="0"/>
                <a:ea typeface="Times New Roman" panose="02020603050405020304" pitchFamily="18" charset="0"/>
              </a:rPr>
              <a:t>, H. A. </a:t>
            </a:r>
            <a:r>
              <a:rPr lang="en-US" sz="900" b="1" kern="100" cap="small" dirty="0" err="1">
                <a:effectLst/>
                <a:latin typeface="Arial" panose="020B0604020202020204" pitchFamily="34" charset="0"/>
                <a:ea typeface="Times New Roman" panose="02020603050405020304" pitchFamily="18" charset="0"/>
              </a:rPr>
              <a:t>Zhukava</a:t>
            </a:r>
            <a:r>
              <a:rPr lang="en-US" sz="900" b="1" kern="100" cap="small" dirty="0">
                <a:effectLst/>
                <a:latin typeface="Arial" panose="020B0604020202020204" pitchFamily="34" charset="0"/>
                <a:ea typeface="Times New Roman" panose="02020603050405020304" pitchFamily="18" charset="0"/>
              </a:rPr>
              <a:t>, K. T. </a:t>
            </a:r>
            <a:r>
              <a:rPr lang="en-US" sz="900" b="1" kern="100" cap="small" dirty="0" err="1">
                <a:effectLst/>
                <a:latin typeface="Arial" panose="020B0604020202020204" pitchFamily="34" charset="0"/>
                <a:ea typeface="Times New Roman" panose="02020603050405020304" pitchFamily="18" charset="0"/>
              </a:rPr>
              <a:t>Holeck</a:t>
            </a:r>
            <a:r>
              <a:rPr lang="en-US" sz="900" b="1" kern="100" cap="small" dirty="0">
                <a:effectLst/>
                <a:latin typeface="Arial" panose="020B0604020202020204" pitchFamily="34" charset="0"/>
                <a:ea typeface="Times New Roman" panose="02020603050405020304" pitchFamily="18" charset="0"/>
              </a:rPr>
              <a:t>, A. L. Hetherington, J. R. Jackson &amp; C. Balogh (2023):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Time scales of ecosystem impacts and recovery under individual and serial invasions. Ecosystems </a:t>
            </a:r>
            <a:r>
              <a:rPr lang="en-US" sz="900" b="1" kern="100" dirty="0">
                <a:effectLst/>
                <a:latin typeface="Arial" panose="020B0604020202020204" pitchFamily="34" charset="0"/>
                <a:ea typeface="Times New Roman" panose="02020603050405020304" pitchFamily="18" charset="0"/>
              </a:rPr>
              <a:t>26</a:t>
            </a:r>
            <a:r>
              <a:rPr lang="en-US" sz="900" kern="100" dirty="0">
                <a:effectLst/>
                <a:latin typeface="Arial" panose="020B0604020202020204" pitchFamily="34" charset="0"/>
                <a:ea typeface="Times New Roman" panose="02020603050405020304" pitchFamily="18" charset="0"/>
              </a:rPr>
              <a:t>(6): 1224-1237.</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Kraemer, B. M., S. </a:t>
            </a:r>
            <a:r>
              <a:rPr lang="en-US" sz="900" b="1" kern="100" cap="small" dirty="0" err="1">
                <a:effectLst/>
                <a:latin typeface="Arial" panose="020B0604020202020204" pitchFamily="34" charset="0"/>
                <a:ea typeface="Times New Roman" panose="02020603050405020304" pitchFamily="18" charset="0"/>
              </a:rPr>
              <a:t>Boudet</a:t>
            </a:r>
            <a:r>
              <a:rPr lang="en-US" sz="900" b="1" kern="100" cap="small" dirty="0">
                <a:effectLst/>
                <a:latin typeface="Arial" panose="020B0604020202020204" pitchFamily="34" charset="0"/>
                <a:ea typeface="Times New Roman" panose="02020603050405020304" pitchFamily="18" charset="0"/>
              </a:rPr>
              <a:t>, L. E. </a:t>
            </a:r>
            <a:r>
              <a:rPr lang="en-US" sz="900" b="1" kern="100" cap="small" dirty="0" err="1">
                <a:effectLst/>
                <a:latin typeface="Arial" panose="020B0604020202020204" pitchFamily="34" charset="0"/>
                <a:ea typeface="Times New Roman" panose="02020603050405020304" pitchFamily="18" charset="0"/>
              </a:rPr>
              <a:t>Burlakova</a:t>
            </a:r>
            <a:r>
              <a:rPr lang="en-US" sz="900" b="1" kern="100" cap="small" dirty="0">
                <a:effectLst/>
                <a:latin typeface="Arial" panose="020B0604020202020204" pitchFamily="34" charset="0"/>
                <a:ea typeface="Times New Roman" panose="02020603050405020304" pitchFamily="18" charset="0"/>
              </a:rPr>
              <a:t>, L. </a:t>
            </a:r>
            <a:r>
              <a:rPr lang="en-US" sz="900" b="1" kern="100" cap="small" dirty="0" err="1">
                <a:effectLst/>
                <a:latin typeface="Arial" panose="020B0604020202020204" pitchFamily="34" charset="0"/>
                <a:ea typeface="Times New Roman" panose="02020603050405020304" pitchFamily="18" charset="0"/>
              </a:rPr>
              <a:t>Haltiner</a:t>
            </a:r>
            <a:r>
              <a:rPr lang="en-US" sz="900" b="1" kern="100" cap="small" dirty="0">
                <a:effectLst/>
                <a:latin typeface="Arial" panose="020B0604020202020204" pitchFamily="34" charset="0"/>
                <a:ea typeface="Times New Roman" panose="02020603050405020304" pitchFamily="18" charset="0"/>
              </a:rPr>
              <a:t>, B. W. </a:t>
            </a:r>
            <a:r>
              <a:rPr lang="en-US" sz="900" b="1" kern="100" cap="small" dirty="0" err="1">
                <a:effectLst/>
                <a:latin typeface="Arial" panose="020B0604020202020204" pitchFamily="34" charset="0"/>
                <a:ea typeface="Times New Roman" panose="02020603050405020304" pitchFamily="18" charset="0"/>
              </a:rPr>
              <a:t>Ibelings</a:t>
            </a:r>
            <a:r>
              <a:rPr lang="en-US" sz="900" b="1" kern="100" cap="small" dirty="0">
                <a:effectLst/>
                <a:latin typeface="Arial" panose="020B0604020202020204" pitchFamily="34" charset="0"/>
                <a:ea typeface="Times New Roman" panose="02020603050405020304" pitchFamily="18" charset="0"/>
              </a:rPr>
              <a:t>, A. Y. </a:t>
            </a:r>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V. A. </a:t>
            </a:r>
            <a:r>
              <a:rPr lang="en-US" sz="900" b="1" kern="100" cap="small" dirty="0" err="1">
                <a:effectLst/>
                <a:latin typeface="Arial" panose="020B0604020202020204" pitchFamily="34" charset="0"/>
                <a:ea typeface="Times New Roman" panose="02020603050405020304" pitchFamily="18" charset="0"/>
              </a:rPr>
              <a:t>Karatayev</a:t>
            </a:r>
            <a:r>
              <a:rPr lang="en-US" sz="900" b="1" kern="100" cap="small" dirty="0">
                <a:effectLst/>
                <a:latin typeface="Arial" panose="020B0604020202020204" pitchFamily="34" charset="0"/>
                <a:ea typeface="Times New Roman" panose="02020603050405020304" pitchFamily="18" charset="0"/>
              </a:rPr>
              <a:t>, S. </a:t>
            </a:r>
            <a:r>
              <a:rPr lang="en-US" sz="900" b="1" kern="100" cap="small" dirty="0" err="1">
                <a:effectLst/>
                <a:latin typeface="Arial" panose="020B0604020202020204" pitchFamily="34" charset="0"/>
                <a:ea typeface="Times New Roman" panose="02020603050405020304" pitchFamily="18" charset="0"/>
              </a:rPr>
              <a:t>Rossbacher</a:t>
            </a:r>
            <a:r>
              <a:rPr lang="en-US" sz="900" b="1" kern="100" cap="small" dirty="0">
                <a:effectLst/>
                <a:latin typeface="Arial" panose="020B0604020202020204" pitchFamily="34" charset="0"/>
                <a:ea typeface="Times New Roman" panose="02020603050405020304" pitchFamily="18" charset="0"/>
              </a:rPr>
              <a:t>, R. </a:t>
            </a:r>
            <a:r>
              <a:rPr lang="en-US" sz="900" b="1" kern="100" cap="small" dirty="0" err="1">
                <a:effectLst/>
                <a:latin typeface="Arial" panose="020B0604020202020204" pitchFamily="34" charset="0"/>
                <a:ea typeface="Times New Roman" panose="02020603050405020304" pitchFamily="18" charset="0"/>
              </a:rPr>
              <a:t>Stöckli</a:t>
            </a:r>
            <a:r>
              <a:rPr lang="en-US" sz="900" b="1" kern="100" cap="small" dirty="0">
                <a:effectLst/>
                <a:latin typeface="Arial" panose="020B0604020202020204" pitchFamily="34" charset="0"/>
                <a:ea typeface="Times New Roman" panose="02020603050405020304" pitchFamily="18" charset="0"/>
              </a:rPr>
              <a:t> &amp; D. </a:t>
            </a:r>
            <a:r>
              <a:rPr lang="en-US" sz="900" b="1" kern="100" cap="small" dirty="0" err="1">
                <a:effectLst/>
                <a:latin typeface="Arial" panose="020B0604020202020204" pitchFamily="34" charset="0"/>
                <a:ea typeface="Times New Roman" panose="02020603050405020304" pitchFamily="18" charset="0"/>
              </a:rPr>
              <a:t>Straile</a:t>
            </a:r>
            <a:r>
              <a:rPr lang="en-US" sz="900" b="1" kern="100" cap="small" dirty="0">
                <a:effectLst/>
                <a:latin typeface="Arial" panose="020B0604020202020204" pitchFamily="34" charset="0"/>
                <a:ea typeface="Times New Roman" panose="02020603050405020304" pitchFamily="18" charset="0"/>
              </a:rPr>
              <a:t> (2023):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An abundant future for quagga mussels in deep European lakes. Environmental Research Letters </a:t>
            </a:r>
            <a:r>
              <a:rPr lang="en-US" sz="900" b="1" kern="100" dirty="0">
                <a:effectLst/>
                <a:latin typeface="Arial" panose="020B0604020202020204" pitchFamily="34" charset="0"/>
                <a:ea typeface="Times New Roman" panose="02020603050405020304" pitchFamily="18" charset="0"/>
              </a:rPr>
              <a:t>18</a:t>
            </a:r>
            <a:r>
              <a:rPr lang="en-US" sz="900" kern="100" dirty="0">
                <a:effectLst/>
                <a:latin typeface="Arial" panose="020B0604020202020204" pitchFamily="34" charset="0"/>
                <a:ea typeface="Times New Roman" panose="02020603050405020304" pitchFamily="18" charset="0"/>
              </a:rPr>
              <a:t>(12): 124008.</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Meis, S., J. </a:t>
            </a:r>
            <a:r>
              <a:rPr lang="en-US" sz="900" b="1" kern="100" cap="small" dirty="0" err="1">
                <a:effectLst/>
                <a:latin typeface="Arial" panose="020B0604020202020204" pitchFamily="34" charset="0"/>
                <a:ea typeface="Times New Roman" panose="02020603050405020304" pitchFamily="18" charset="0"/>
              </a:rPr>
              <a:t>Stuhr</a:t>
            </a:r>
            <a:r>
              <a:rPr lang="en-US" sz="900" b="1" kern="100" cap="small" dirty="0">
                <a:effectLst/>
                <a:latin typeface="Arial" panose="020B0604020202020204" pitchFamily="34" charset="0"/>
                <a:ea typeface="Times New Roman" panose="02020603050405020304" pitchFamily="18" charset="0"/>
              </a:rPr>
              <a:t> &amp; K. van de </a:t>
            </a:r>
            <a:r>
              <a:rPr lang="en-US" sz="900" b="1" kern="100" cap="small" dirty="0" err="1">
                <a:effectLst/>
                <a:latin typeface="Arial" panose="020B0604020202020204" pitchFamily="34" charset="0"/>
                <a:ea typeface="Times New Roman" panose="02020603050405020304" pitchFamily="18" charset="0"/>
              </a:rPr>
              <a:t>Weyer</a:t>
            </a:r>
            <a:r>
              <a:rPr lang="en-US" sz="900" b="1" kern="100" cap="small" dirty="0">
                <a:effectLst/>
                <a:latin typeface="Arial" panose="020B0604020202020204" pitchFamily="34" charset="0"/>
                <a:ea typeface="Times New Roman" panose="02020603050405020304" pitchFamily="18" charset="0"/>
              </a:rPr>
              <a:t> (2021):</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Monitoring der </a:t>
            </a:r>
            <a:r>
              <a:rPr lang="en-US" sz="900" kern="100" dirty="0" err="1">
                <a:effectLst/>
                <a:latin typeface="Arial" panose="020B0604020202020204" pitchFamily="34" charset="0"/>
                <a:ea typeface="Times New Roman" panose="02020603050405020304" pitchFamily="18" charset="0"/>
              </a:rPr>
              <a:t>Qualitätskomponente</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Makrophyten</a:t>
            </a:r>
            <a:r>
              <a:rPr lang="en-US" sz="900" kern="100" dirty="0">
                <a:effectLst/>
                <a:latin typeface="Arial" panose="020B0604020202020204" pitchFamily="34" charset="0"/>
                <a:ea typeface="Times New Roman" panose="02020603050405020304" pitchFamily="18" charset="0"/>
              </a:rPr>
              <a:t> für die WRRL- und FFH-</a:t>
            </a:r>
            <a:r>
              <a:rPr lang="en-US" sz="900" kern="100" dirty="0" err="1">
                <a:effectLst/>
                <a:latin typeface="Arial" panose="020B0604020202020204" pitchFamily="34" charset="0"/>
                <a:ea typeface="Times New Roman" panose="02020603050405020304" pitchFamily="18" charset="0"/>
              </a:rPr>
              <a:t>Richtlinie</a:t>
            </a:r>
            <a:r>
              <a:rPr lang="en-US" sz="900" kern="100" dirty="0">
                <a:effectLst/>
                <a:latin typeface="Arial" panose="020B0604020202020204" pitchFamily="34" charset="0"/>
                <a:ea typeface="Times New Roman" panose="02020603050405020304" pitchFamily="18" charset="0"/>
              </a:rPr>
              <a:t> in </a:t>
            </a:r>
            <a:r>
              <a:rPr lang="en-US" sz="900" kern="100" dirty="0" err="1">
                <a:effectLst/>
                <a:latin typeface="Arial" panose="020B0604020202020204" pitchFamily="34" charset="0"/>
                <a:ea typeface="Times New Roman" panose="02020603050405020304" pitchFamily="18" charset="0"/>
              </a:rPr>
              <a:t>schleswig-holsteinischen</a:t>
            </a:r>
            <a:r>
              <a:rPr lang="en-US" sz="900" kern="100" dirty="0">
                <a:effectLst/>
                <a:latin typeface="Arial" panose="020B0604020202020204" pitchFamily="34" charset="0"/>
                <a:ea typeface="Times New Roman" panose="02020603050405020304" pitchFamily="18" charset="0"/>
              </a:rPr>
              <a:t> Seen, 2020. Vegetation des </a:t>
            </a:r>
            <a:r>
              <a:rPr lang="en-US" sz="900" kern="100" dirty="0" err="1">
                <a:effectLst/>
                <a:latin typeface="Arial" panose="020B0604020202020204" pitchFamily="34" charset="0"/>
                <a:ea typeface="Times New Roman" panose="02020603050405020304" pitchFamily="18" charset="0"/>
              </a:rPr>
              <a:t>Schaalsees</a:t>
            </a:r>
            <a:r>
              <a:rPr lang="en-US" sz="900" kern="100" dirty="0">
                <a:effectLst/>
                <a:latin typeface="Arial" panose="020B0604020202020204" pitchFamily="34" charset="0"/>
                <a:ea typeface="Times New Roman" panose="02020603050405020304" pitchFamily="18" charset="0"/>
              </a:rPr>
              <a:t> (Bernstorfer Binnensee, Borgsee, Dutzower See, Lassahner See, </a:t>
            </a:r>
            <a:r>
              <a:rPr lang="en-US" sz="900" kern="100" dirty="0" err="1">
                <a:effectLst/>
                <a:latin typeface="Arial" panose="020B0604020202020204" pitchFamily="34" charset="0"/>
                <a:ea typeface="Times New Roman" panose="02020603050405020304" pitchFamily="18" charset="0"/>
              </a:rPr>
              <a:t>Niendorfer</a:t>
            </a:r>
            <a:r>
              <a:rPr lang="en-US" sz="900" kern="100" dirty="0">
                <a:effectLst/>
                <a:latin typeface="Arial" panose="020B0604020202020204" pitchFamily="34" charset="0"/>
                <a:ea typeface="Times New Roman" panose="02020603050405020304" pitchFamily="18" charset="0"/>
              </a:rPr>
              <a:t> Binnensee, </a:t>
            </a:r>
            <a:r>
              <a:rPr lang="en-US" sz="900" kern="100" dirty="0" err="1">
                <a:effectLst/>
                <a:latin typeface="Arial" panose="020B0604020202020204" pitchFamily="34" charset="0"/>
                <a:ea typeface="Times New Roman" panose="02020603050405020304" pitchFamily="18" charset="0"/>
              </a:rPr>
              <a:t>Nordwestteil</a:t>
            </a:r>
            <a:r>
              <a:rPr lang="en-US" sz="900" kern="100" dirty="0">
                <a:effectLst/>
                <a:latin typeface="Arial" panose="020B0604020202020204" pitchFamily="34" charset="0"/>
                <a:ea typeface="Times New Roman" panose="02020603050405020304" pitchFamily="18" charset="0"/>
              </a:rPr>
              <a:t>, Rethwiesentief, Techiner See, Zarrentiner </a:t>
            </a:r>
            <a:r>
              <a:rPr lang="en-US" sz="900" kern="100" dirty="0" err="1">
                <a:effectLst/>
                <a:latin typeface="Arial" panose="020B0604020202020204" pitchFamily="34" charset="0"/>
                <a:ea typeface="Times New Roman" panose="02020603050405020304" pitchFamily="18" charset="0"/>
              </a:rPr>
              <a:t>Becken</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im</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Auftrag</a:t>
            </a:r>
            <a:r>
              <a:rPr lang="en-US" sz="900" kern="100" dirty="0">
                <a:effectLst/>
                <a:latin typeface="Arial" panose="020B0604020202020204" pitchFamily="34" charset="0"/>
                <a:ea typeface="Times New Roman" panose="02020603050405020304" pitchFamily="18" charset="0"/>
              </a:rPr>
              <a:t> des </a:t>
            </a:r>
            <a:r>
              <a:rPr lang="en-US" sz="900" kern="100" dirty="0" err="1">
                <a:effectLst/>
                <a:latin typeface="Arial" panose="020B0604020202020204" pitchFamily="34" charset="0"/>
                <a:ea typeface="Times New Roman" panose="02020603050405020304" pitchFamily="18" charset="0"/>
              </a:rPr>
              <a:t>Landesamtes</a:t>
            </a:r>
            <a:r>
              <a:rPr lang="en-US" sz="900" kern="100" dirty="0">
                <a:effectLst/>
                <a:latin typeface="Arial" panose="020B0604020202020204" pitchFamily="34" charset="0"/>
                <a:ea typeface="Times New Roman" panose="02020603050405020304" pitchFamily="18" charset="0"/>
              </a:rPr>
              <a:t> für </a:t>
            </a:r>
            <a:r>
              <a:rPr lang="en-US" sz="900" kern="100" dirty="0" err="1">
                <a:effectLst/>
                <a:latin typeface="Arial" panose="020B0604020202020204" pitchFamily="34" charset="0"/>
                <a:ea typeface="Times New Roman" panose="02020603050405020304" pitchFamily="18" charset="0"/>
              </a:rPr>
              <a:t>Landwirtschaft</a:t>
            </a:r>
            <a:r>
              <a:rPr lang="en-US" sz="900" kern="100" dirty="0">
                <a:effectLst/>
                <a:latin typeface="Arial" panose="020B0604020202020204" pitchFamily="34" charset="0"/>
                <a:ea typeface="Times New Roman" panose="02020603050405020304" pitchFamily="18" charset="0"/>
              </a:rPr>
              <a:t>, Umwelt und </a:t>
            </a:r>
            <a:r>
              <a:rPr lang="en-US" sz="900" kern="100" dirty="0" err="1">
                <a:effectLst/>
                <a:latin typeface="Arial" panose="020B0604020202020204" pitchFamily="34" charset="0"/>
                <a:ea typeface="Times New Roman" panose="02020603050405020304" pitchFamily="18" charset="0"/>
              </a:rPr>
              <a:t>ländliche</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Räume</a:t>
            </a:r>
            <a:r>
              <a:rPr lang="en-US" sz="900" kern="100" dirty="0">
                <a:effectLst/>
                <a:latin typeface="Arial" panose="020B0604020202020204" pitchFamily="34" charset="0"/>
                <a:ea typeface="Times New Roman" panose="02020603050405020304" pitchFamily="18" charset="0"/>
              </a:rPr>
              <a:t>.</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Möbius, F., F. Neubert &amp; M. Tschakert (2024):</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Monitoring der </a:t>
            </a:r>
            <a:r>
              <a:rPr lang="en-US" sz="900" kern="100" dirty="0" err="1">
                <a:effectLst/>
                <a:latin typeface="Arial" panose="020B0604020202020204" pitchFamily="34" charset="0"/>
                <a:ea typeface="Times New Roman" panose="02020603050405020304" pitchFamily="18" charset="0"/>
              </a:rPr>
              <a:t>Qualitätskomponente</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Makrophyten</a:t>
            </a:r>
            <a:r>
              <a:rPr lang="en-US" sz="900" kern="100" dirty="0">
                <a:effectLst/>
                <a:latin typeface="Arial" panose="020B0604020202020204" pitchFamily="34" charset="0"/>
                <a:ea typeface="Times New Roman" panose="02020603050405020304" pitchFamily="18" charset="0"/>
              </a:rPr>
              <a:t> für WRRL- und FFH-RL in </a:t>
            </a:r>
            <a:r>
              <a:rPr lang="en-US" sz="900" kern="100" dirty="0" err="1">
                <a:effectLst/>
                <a:latin typeface="Arial" panose="020B0604020202020204" pitchFamily="34" charset="0"/>
                <a:ea typeface="Times New Roman" panose="02020603050405020304" pitchFamily="18" charset="0"/>
              </a:rPr>
              <a:t>schleswig-holsteinischen</a:t>
            </a:r>
            <a:r>
              <a:rPr lang="en-US" sz="900" kern="100" dirty="0">
                <a:effectLst/>
                <a:latin typeface="Arial" panose="020B0604020202020204" pitchFamily="34" charset="0"/>
                <a:ea typeface="Times New Roman" panose="02020603050405020304" pitchFamily="18" charset="0"/>
              </a:rPr>
              <a:t> Seen und dem </a:t>
            </a:r>
            <a:r>
              <a:rPr lang="en-US" sz="900" kern="100" dirty="0" err="1">
                <a:effectLst/>
                <a:latin typeface="Arial" panose="020B0604020202020204" pitchFamily="34" charset="0"/>
                <a:ea typeface="Times New Roman" panose="02020603050405020304" pitchFamily="18" charset="0"/>
              </a:rPr>
              <a:t>Schaalsee</a:t>
            </a:r>
            <a:r>
              <a:rPr lang="en-US" sz="900" kern="100" dirty="0">
                <a:effectLst/>
                <a:latin typeface="Arial" panose="020B0604020202020204" pitchFamily="34" charset="0"/>
                <a:ea typeface="Times New Roman" panose="02020603050405020304" pitchFamily="18" charset="0"/>
              </a:rPr>
              <a:t>, 2023. Vegetation von 9 Teilseen des </a:t>
            </a:r>
            <a:r>
              <a:rPr lang="en-US" sz="900" kern="100" dirty="0" err="1">
                <a:effectLst/>
                <a:latin typeface="Arial" panose="020B0604020202020204" pitchFamily="34" charset="0"/>
                <a:ea typeface="Times New Roman" panose="02020603050405020304" pitchFamily="18" charset="0"/>
              </a:rPr>
              <a:t>Schaalsees</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Im</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Auftrag</a:t>
            </a:r>
            <a:r>
              <a:rPr lang="en-US" sz="900" kern="100" dirty="0">
                <a:effectLst/>
                <a:latin typeface="Arial" panose="020B0604020202020204" pitchFamily="34" charset="0"/>
                <a:ea typeface="Times New Roman" panose="02020603050405020304" pitchFamily="18" charset="0"/>
              </a:rPr>
              <a:t> des </a:t>
            </a:r>
            <a:r>
              <a:rPr lang="en-US" sz="900" kern="100" dirty="0" err="1">
                <a:effectLst/>
                <a:latin typeface="Arial" panose="020B0604020202020204" pitchFamily="34" charset="0"/>
                <a:ea typeface="Times New Roman" panose="02020603050405020304" pitchFamily="18" charset="0"/>
              </a:rPr>
              <a:t>Landesamtes</a:t>
            </a:r>
            <a:r>
              <a:rPr lang="en-US" sz="900" kern="100" dirty="0">
                <a:effectLst/>
                <a:latin typeface="Arial" panose="020B0604020202020204" pitchFamily="34" charset="0"/>
                <a:ea typeface="Times New Roman" panose="02020603050405020304" pitchFamily="18" charset="0"/>
              </a:rPr>
              <a:t> für </a:t>
            </a:r>
            <a:r>
              <a:rPr lang="en-US" sz="900" kern="100" dirty="0" err="1">
                <a:effectLst/>
                <a:latin typeface="Arial" panose="020B0604020202020204" pitchFamily="34" charset="0"/>
                <a:ea typeface="Times New Roman" panose="02020603050405020304" pitchFamily="18" charset="0"/>
              </a:rPr>
              <a:t>Landwirtschaft</a:t>
            </a:r>
            <a:r>
              <a:rPr lang="en-US" sz="900" kern="100" dirty="0">
                <a:effectLst/>
                <a:latin typeface="Arial" panose="020B0604020202020204" pitchFamily="34" charset="0"/>
                <a:ea typeface="Times New Roman" panose="02020603050405020304" pitchFamily="18" charset="0"/>
              </a:rPr>
              <a:t>, Umwelt und </a:t>
            </a:r>
            <a:r>
              <a:rPr lang="en-US" sz="900" kern="100" dirty="0" err="1">
                <a:effectLst/>
                <a:latin typeface="Arial" panose="020B0604020202020204" pitchFamily="34" charset="0"/>
                <a:ea typeface="Times New Roman" panose="02020603050405020304" pitchFamily="18" charset="0"/>
              </a:rPr>
              <a:t>ländliche</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Räume</a:t>
            </a:r>
            <a:r>
              <a:rPr lang="en-US" sz="900" kern="100" dirty="0">
                <a:effectLst/>
                <a:latin typeface="Arial" panose="020B0604020202020204" pitchFamily="34" charset="0"/>
                <a:ea typeface="Times New Roman" panose="02020603050405020304" pitchFamily="18" charset="0"/>
              </a:rPr>
              <a:t> Schleswig-Holstein. </a:t>
            </a:r>
            <a:r>
              <a:rPr lang="en-US" sz="900" kern="100" dirty="0" err="1">
                <a:effectLst/>
                <a:latin typeface="Arial" panose="020B0604020202020204" pitchFamily="34" charset="0"/>
                <a:ea typeface="Times New Roman" panose="02020603050405020304" pitchFamily="18" charset="0"/>
              </a:rPr>
              <a:t>Gewässerbiologische</a:t>
            </a:r>
            <a:r>
              <a:rPr lang="en-US" sz="900" kern="100" dirty="0">
                <a:effectLst/>
                <a:latin typeface="Arial" panose="020B0604020202020204" pitchFamily="34" charset="0"/>
                <a:ea typeface="Times New Roman" panose="02020603050405020304" pitchFamily="18" charset="0"/>
              </a:rPr>
              <a:t> Station </a:t>
            </a:r>
            <a:r>
              <a:rPr lang="en-US" sz="900" kern="100" dirty="0" err="1">
                <a:effectLst/>
                <a:latin typeface="Arial" panose="020B0604020202020204" pitchFamily="34" charset="0"/>
                <a:ea typeface="Times New Roman" panose="02020603050405020304" pitchFamily="18" charset="0"/>
              </a:rPr>
              <a:t>Kratzeburg</a:t>
            </a:r>
            <a:r>
              <a:rPr lang="en-US" sz="900" kern="100" dirty="0">
                <a:effectLst/>
                <a:latin typeface="Arial" panose="020B0604020202020204" pitchFamily="34" charset="0"/>
                <a:ea typeface="Times New Roman" panose="02020603050405020304" pitchFamily="18" charset="0"/>
              </a:rPr>
              <a:t> GmbH, 171 S.</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err="1">
                <a:effectLst/>
                <a:latin typeface="Arial" panose="020B0604020202020204" pitchFamily="34" charset="0"/>
                <a:ea typeface="Times New Roman" panose="02020603050405020304" pitchFamily="18" charset="0"/>
              </a:rPr>
              <a:t>SeeWandel</a:t>
            </a:r>
            <a:r>
              <a:rPr lang="en-US" sz="900" b="1" kern="100" cap="small" dirty="0">
                <a:effectLst/>
                <a:latin typeface="Arial" panose="020B0604020202020204" pitchFamily="34" charset="0"/>
                <a:ea typeface="Times New Roman" panose="02020603050405020304" pitchFamily="18" charset="0"/>
              </a:rPr>
              <a:t> (2021):</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SeeWandel-Faktenblatt</a:t>
            </a:r>
            <a:r>
              <a:rPr lang="en-US" sz="900" kern="100" dirty="0">
                <a:effectLst/>
                <a:latin typeface="Arial" panose="020B0604020202020204" pitchFamily="34" charset="0"/>
                <a:ea typeface="Times New Roman" panose="02020603050405020304" pitchFamily="18" charset="0"/>
              </a:rPr>
              <a:t> No. 2: „Die </a:t>
            </a:r>
            <a:r>
              <a:rPr lang="en-US" sz="900" kern="100" dirty="0" err="1">
                <a:effectLst/>
                <a:latin typeface="Arial" panose="020B0604020202020204" pitchFamily="34" charset="0"/>
                <a:ea typeface="Times New Roman" panose="02020603050405020304" pitchFamily="18" charset="0"/>
              </a:rPr>
              <a:t>gebietsfremde</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Quaggamuschel</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erobert</a:t>
            </a:r>
            <a:r>
              <a:rPr lang="en-US" sz="900" kern="100" dirty="0">
                <a:effectLst/>
                <a:latin typeface="Arial" panose="020B0604020202020204" pitchFamily="34" charset="0"/>
                <a:ea typeface="Times New Roman" panose="02020603050405020304" pitchFamily="18" charset="0"/>
              </a:rPr>
              <a:t> den Bodensee – </a:t>
            </a:r>
            <a:r>
              <a:rPr lang="en-US" sz="900" kern="100" dirty="0" err="1">
                <a:effectLst/>
                <a:latin typeface="Arial" panose="020B0604020202020204" pitchFamily="34" charset="0"/>
                <a:ea typeface="Times New Roman" panose="02020603050405020304" pitchFamily="18" charset="0"/>
              </a:rPr>
              <a:t>drohen</a:t>
            </a:r>
            <a:r>
              <a:rPr lang="en-US" sz="900" kern="100" dirty="0">
                <a:effectLst/>
                <a:latin typeface="Arial" panose="020B0604020202020204" pitchFamily="34" charset="0"/>
                <a:ea typeface="Times New Roman" panose="02020603050405020304" pitchFamily="18" charset="0"/>
              </a:rPr>
              <a:t> massive </a:t>
            </a:r>
            <a:r>
              <a:rPr lang="en-US" sz="900" kern="100" dirty="0" err="1">
                <a:effectLst/>
                <a:latin typeface="Arial" panose="020B0604020202020204" pitchFamily="34" charset="0"/>
                <a:ea typeface="Times New Roman" panose="02020603050405020304" pitchFamily="18" charset="0"/>
              </a:rPr>
              <a:t>Folgen</a:t>
            </a:r>
            <a:r>
              <a:rPr lang="en-US" sz="900" kern="100" dirty="0">
                <a:effectLst/>
                <a:latin typeface="Arial" panose="020B0604020202020204" pitchFamily="34" charset="0"/>
                <a:ea typeface="Times New Roman" panose="02020603050405020304" pitchFamily="18" charset="0"/>
              </a:rPr>
              <a:t> für das </a:t>
            </a:r>
            <a:r>
              <a:rPr lang="en-US" sz="900" kern="100" dirty="0" err="1">
                <a:effectLst/>
                <a:latin typeface="Arial" panose="020B0604020202020204" pitchFamily="34" charset="0"/>
                <a:ea typeface="Times New Roman" panose="02020603050405020304" pitchFamily="18" charset="0"/>
              </a:rPr>
              <a:t>Ökosystem</a:t>
            </a:r>
            <a:r>
              <a:rPr lang="en-US" sz="900" kern="100" dirty="0">
                <a:effectLst/>
                <a:latin typeface="Arial" panose="020B0604020202020204" pitchFamily="34" charset="0"/>
                <a:ea typeface="Times New Roman" panose="02020603050405020304" pitchFamily="18" charset="0"/>
              </a:rPr>
              <a:t>?“. 9 S.</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err="1">
                <a:effectLst/>
                <a:latin typeface="Arial" panose="020B0604020202020204" pitchFamily="34" charset="0"/>
                <a:ea typeface="Times New Roman" panose="02020603050405020304" pitchFamily="18" charset="0"/>
              </a:rPr>
              <a:t>SeeWandel</a:t>
            </a:r>
            <a:r>
              <a:rPr lang="en-US" sz="900" b="1" kern="100" cap="small" dirty="0">
                <a:effectLst/>
                <a:latin typeface="Arial" panose="020B0604020202020204" pitchFamily="34" charset="0"/>
                <a:ea typeface="Times New Roman" panose="02020603050405020304" pitchFamily="18" charset="0"/>
              </a:rPr>
              <a:t> (2023):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SeeWandel</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Projektzusammenfassung</a:t>
            </a:r>
            <a:r>
              <a:rPr lang="en-US" sz="900" kern="100" dirty="0">
                <a:effectLst/>
                <a:latin typeface="Arial" panose="020B0604020202020204" pitchFamily="34" charset="0"/>
                <a:ea typeface="Times New Roman" panose="02020603050405020304" pitchFamily="18" charset="0"/>
              </a:rPr>
              <a:t> </a:t>
            </a:r>
            <a:r>
              <a:rPr lang="en-US" sz="900" kern="100" dirty="0" err="1">
                <a:effectLst/>
                <a:latin typeface="Arial" panose="020B0604020202020204" pitchFamily="34" charset="0"/>
                <a:ea typeface="Times New Roman" panose="02020603050405020304" pitchFamily="18" charset="0"/>
              </a:rPr>
              <a:t>Juni</a:t>
            </a:r>
            <a:r>
              <a:rPr lang="en-US" sz="900" kern="100" dirty="0">
                <a:effectLst/>
                <a:latin typeface="Arial" panose="020B0604020202020204" pitchFamily="34" charset="0"/>
                <a:ea typeface="Times New Roman" panose="02020603050405020304" pitchFamily="18" charset="0"/>
              </a:rPr>
              <a:t> 2023.</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Wegner, B., A. L. </a:t>
            </a:r>
            <a:r>
              <a:rPr lang="en-US" sz="900" b="1" kern="100" cap="small" dirty="0" err="1">
                <a:effectLst/>
                <a:latin typeface="Arial" panose="020B0604020202020204" pitchFamily="34" charset="0"/>
                <a:ea typeface="Times New Roman" panose="02020603050405020304" pitchFamily="18" charset="0"/>
              </a:rPr>
              <a:t>Kronsbein</a:t>
            </a:r>
            <a:r>
              <a:rPr lang="en-US" sz="900" b="1" kern="100" cap="small" dirty="0">
                <a:effectLst/>
                <a:latin typeface="Arial" panose="020B0604020202020204" pitchFamily="34" charset="0"/>
                <a:ea typeface="Times New Roman" panose="02020603050405020304" pitchFamily="18" charset="0"/>
              </a:rPr>
              <a:t>, M. </a:t>
            </a:r>
            <a:r>
              <a:rPr lang="en-US" sz="900" b="1" kern="100" cap="small" dirty="0" err="1">
                <a:effectLst/>
                <a:latin typeface="Arial" panose="020B0604020202020204" pitchFamily="34" charset="0"/>
                <a:ea typeface="Times New Roman" panose="02020603050405020304" pitchFamily="18" charset="0"/>
              </a:rPr>
              <a:t>Gillefalk</a:t>
            </a:r>
            <a:r>
              <a:rPr lang="en-US" sz="900" b="1" kern="100" cap="small" dirty="0">
                <a:effectLst/>
                <a:latin typeface="Arial" panose="020B0604020202020204" pitchFamily="34" charset="0"/>
                <a:ea typeface="Times New Roman" panose="02020603050405020304" pitchFamily="18" charset="0"/>
              </a:rPr>
              <a:t>, K. Van de </a:t>
            </a:r>
            <a:r>
              <a:rPr lang="en-US" sz="900" b="1" kern="100" cap="small" dirty="0" err="1">
                <a:effectLst/>
                <a:latin typeface="Arial" panose="020B0604020202020204" pitchFamily="34" charset="0"/>
                <a:ea typeface="Times New Roman" panose="02020603050405020304" pitchFamily="18" charset="0"/>
              </a:rPr>
              <a:t>Weyer</a:t>
            </a:r>
            <a:r>
              <a:rPr lang="en-US" sz="900" b="1" kern="100" cap="small" dirty="0">
                <a:effectLst/>
                <a:latin typeface="Arial" panose="020B0604020202020204" pitchFamily="34" charset="0"/>
                <a:ea typeface="Times New Roman" panose="02020603050405020304" pitchFamily="18" charset="0"/>
              </a:rPr>
              <a:t>, J. Köhler, E. Funke, M. T. Monaghan &amp; S. Hilt (2019):</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Mutual facilitation among invading </a:t>
            </a:r>
            <a:r>
              <a:rPr lang="en-US" sz="900" kern="100" dirty="0" err="1">
                <a:effectLst/>
                <a:latin typeface="Arial" panose="020B0604020202020204" pitchFamily="34" charset="0"/>
                <a:ea typeface="Times New Roman" panose="02020603050405020304" pitchFamily="18" charset="0"/>
              </a:rPr>
              <a:t>nuttall’s</a:t>
            </a:r>
            <a:r>
              <a:rPr lang="en-US" sz="900" kern="100" dirty="0">
                <a:effectLst/>
                <a:latin typeface="Arial" panose="020B0604020202020204" pitchFamily="34" charset="0"/>
                <a:ea typeface="Times New Roman" panose="02020603050405020304" pitchFamily="18" charset="0"/>
              </a:rPr>
              <a:t> waterweed and quagga mussels. Frontiers in Plant Science </a:t>
            </a:r>
            <a:r>
              <a:rPr lang="en-US" sz="900" b="1" kern="100" dirty="0">
                <a:effectLst/>
                <a:latin typeface="Arial" panose="020B0604020202020204" pitchFamily="34" charset="0"/>
                <a:ea typeface="Times New Roman" panose="02020603050405020304" pitchFamily="18" charset="0"/>
              </a:rPr>
              <a:t>10</a:t>
            </a:r>
            <a:r>
              <a:rPr lang="en-US" sz="900" kern="100" dirty="0">
                <a:effectLst/>
                <a:latin typeface="Arial" panose="020B0604020202020204" pitchFamily="34" charset="0"/>
                <a:ea typeface="Times New Roman" panose="02020603050405020304" pitchFamily="18" charset="0"/>
              </a:rPr>
              <a:t>: 789.</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b="1" kern="100" cap="small" dirty="0">
                <a:effectLst/>
                <a:latin typeface="Arial" panose="020B0604020202020204" pitchFamily="34" charset="0"/>
                <a:ea typeface="Times New Roman" panose="02020603050405020304" pitchFamily="18" charset="0"/>
              </a:rPr>
              <a:t>Zhu, B., C. Mayer, S. </a:t>
            </a:r>
            <a:r>
              <a:rPr lang="en-US" sz="900" b="1" kern="100" cap="small" dirty="0" err="1">
                <a:effectLst/>
                <a:latin typeface="Arial" panose="020B0604020202020204" pitchFamily="34" charset="0"/>
                <a:ea typeface="Times New Roman" panose="02020603050405020304" pitchFamily="18" charset="0"/>
              </a:rPr>
              <a:t>Heckathorn</a:t>
            </a:r>
            <a:r>
              <a:rPr lang="en-US" sz="900" b="1" kern="100" cap="small" dirty="0">
                <a:effectLst/>
                <a:latin typeface="Arial" panose="020B0604020202020204" pitchFamily="34" charset="0"/>
                <a:ea typeface="Times New Roman" panose="02020603050405020304" pitchFamily="18" charset="0"/>
              </a:rPr>
              <a:t> &amp; L. </a:t>
            </a:r>
            <a:r>
              <a:rPr lang="en-US" sz="900" b="1" kern="100" cap="small" dirty="0" err="1">
                <a:effectLst/>
                <a:latin typeface="Arial" panose="020B0604020202020204" pitchFamily="34" charset="0"/>
                <a:ea typeface="Times New Roman" panose="02020603050405020304" pitchFamily="18" charset="0"/>
              </a:rPr>
              <a:t>Rudstam</a:t>
            </a:r>
            <a:r>
              <a:rPr lang="en-US" sz="900" b="1" kern="100" cap="small" dirty="0">
                <a:effectLst/>
                <a:latin typeface="Arial" panose="020B0604020202020204" pitchFamily="34" charset="0"/>
                <a:ea typeface="Times New Roman" panose="02020603050405020304" pitchFamily="18" charset="0"/>
              </a:rPr>
              <a:t> (2007):</a:t>
            </a:r>
            <a:endParaRPr lang="de-DE" sz="900" kern="100" dirty="0">
              <a:effectLst/>
              <a:latin typeface="Arial" panose="020B0604020202020204" pitchFamily="34" charset="0"/>
              <a:ea typeface="Times New Roman" panose="02020603050405020304" pitchFamily="18" charset="0"/>
            </a:endParaRPr>
          </a:p>
          <a:p>
            <a:pPr marL="457200" indent="-457200" algn="just" hangingPunct="0"/>
            <a:r>
              <a:rPr lang="en-US" sz="900" kern="100" dirty="0">
                <a:effectLst/>
                <a:latin typeface="Arial" panose="020B0604020202020204" pitchFamily="34" charset="0"/>
                <a:ea typeface="Times New Roman" panose="02020603050405020304" pitchFamily="18" charset="0"/>
              </a:rPr>
              <a:t>	Can </a:t>
            </a:r>
            <a:r>
              <a:rPr lang="en-US" sz="900" kern="100" dirty="0" err="1">
                <a:effectLst/>
                <a:latin typeface="Arial" panose="020B0604020202020204" pitchFamily="34" charset="0"/>
                <a:ea typeface="Times New Roman" panose="02020603050405020304" pitchFamily="18" charset="0"/>
              </a:rPr>
              <a:t>dreissenid</a:t>
            </a:r>
            <a:r>
              <a:rPr lang="en-US" sz="900" kern="100" dirty="0">
                <a:effectLst/>
                <a:latin typeface="Arial" panose="020B0604020202020204" pitchFamily="34" charset="0"/>
                <a:ea typeface="Times New Roman" panose="02020603050405020304" pitchFamily="18" charset="0"/>
              </a:rPr>
              <a:t> attachment and </a:t>
            </a:r>
            <a:r>
              <a:rPr lang="en-US" sz="900" kern="100" dirty="0" err="1">
                <a:effectLst/>
                <a:latin typeface="Arial" panose="020B0604020202020204" pitchFamily="34" charset="0"/>
                <a:ea typeface="Times New Roman" panose="02020603050405020304" pitchFamily="18" charset="0"/>
              </a:rPr>
              <a:t>biodeposition</a:t>
            </a:r>
            <a:r>
              <a:rPr lang="en-US" sz="900" kern="100" dirty="0">
                <a:effectLst/>
                <a:latin typeface="Arial" panose="020B0604020202020204" pitchFamily="34" charset="0"/>
                <a:ea typeface="Times New Roman" panose="02020603050405020304" pitchFamily="18" charset="0"/>
              </a:rPr>
              <a:t> affect submerged macrophyte growth. Journal of Aquatic Plant Management </a:t>
            </a:r>
            <a:r>
              <a:rPr lang="en-US" sz="900" b="1" kern="100" dirty="0">
                <a:effectLst/>
                <a:latin typeface="Arial" panose="020B0604020202020204" pitchFamily="34" charset="0"/>
                <a:ea typeface="Times New Roman" panose="02020603050405020304" pitchFamily="18" charset="0"/>
              </a:rPr>
              <a:t>45</a:t>
            </a:r>
            <a:r>
              <a:rPr lang="en-US" sz="900" kern="100" dirty="0">
                <a:effectLst/>
                <a:latin typeface="Arial" panose="020B0604020202020204" pitchFamily="34" charset="0"/>
                <a:ea typeface="Times New Roman" panose="02020603050405020304" pitchFamily="18" charset="0"/>
              </a:rPr>
              <a:t>: 71-76.</a:t>
            </a:r>
            <a:endParaRPr lang="de-DE" sz="900" kern="100" dirty="0">
              <a:effectLst/>
              <a:latin typeface="Arial" panose="020B0604020202020204" pitchFamily="34" charset="0"/>
              <a:ea typeface="Times New Roman" panose="02020603050405020304" pitchFamily="18" charset="0"/>
            </a:endParaRPr>
          </a:p>
          <a:p>
            <a:endParaRPr lang="de-DE" sz="900" dirty="0"/>
          </a:p>
        </p:txBody>
      </p:sp>
      <p:sp>
        <p:nvSpPr>
          <p:cNvPr id="3" name="Foliennummernplatzhalter 2">
            <a:extLst>
              <a:ext uri="{FF2B5EF4-FFF2-40B4-BE49-F238E27FC236}">
                <a16:creationId xmlns:a16="http://schemas.microsoft.com/office/drawing/2014/main" id="{BA67F88A-C315-E188-18E1-618F73EA5198}"/>
              </a:ext>
            </a:extLst>
          </p:cNvPr>
          <p:cNvSpPr>
            <a:spLocks noGrp="1"/>
          </p:cNvSpPr>
          <p:nvPr>
            <p:ph type="sldNum" sz="quarter" idx="12"/>
          </p:nvPr>
        </p:nvSpPr>
        <p:spPr/>
        <p:txBody>
          <a:bodyPr/>
          <a:lstStyle/>
          <a:p>
            <a:fld id="{A641AE24-3A4D-4B70-A6B6-674CC0DF4E84}" type="slidenum">
              <a:rPr lang="de-DE" smtClean="0"/>
              <a:t>17</a:t>
            </a:fld>
            <a:endParaRPr lang="de-DE"/>
          </a:p>
        </p:txBody>
      </p:sp>
    </p:spTree>
    <p:extLst>
      <p:ext uri="{BB962C8B-B14F-4D97-AF65-F5344CB8AC3E}">
        <p14:creationId xmlns:p14="http://schemas.microsoft.com/office/powerpoint/2010/main" val="1918508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AAB84-F839-0955-1622-E03A2D8CBCC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BB89948-404E-9CC6-1A52-4E219EDEC296}"/>
              </a:ext>
            </a:extLst>
          </p:cNvPr>
          <p:cNvSpPr>
            <a:spLocks noGrp="1"/>
          </p:cNvSpPr>
          <p:nvPr>
            <p:ph type="title"/>
          </p:nvPr>
        </p:nvSpPr>
        <p:spPr>
          <a:xfrm>
            <a:off x="838200" y="365125"/>
            <a:ext cx="10515600" cy="924119"/>
          </a:xfrm>
        </p:spPr>
        <p:txBody>
          <a:bodyPr/>
          <a:lstStyle/>
          <a:p>
            <a:r>
              <a:rPr lang="de-DE" dirty="0"/>
              <a:t>Methoden</a:t>
            </a:r>
          </a:p>
        </p:txBody>
      </p:sp>
      <p:pic>
        <p:nvPicPr>
          <p:cNvPr id="4" name="Grafik 3" descr="Ein Bild, das Grafiken, Grafikdesign, Schrift, Logo enthält.&#10;&#10;Automatisch generierte Beschreibung">
            <a:extLst>
              <a:ext uri="{FF2B5EF4-FFF2-40B4-BE49-F238E27FC236}">
                <a16:creationId xmlns:a16="http://schemas.microsoft.com/office/drawing/2014/main" id="{65C7E712-9B6E-F758-173E-5606313E27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25756" y="128578"/>
            <a:ext cx="1839373" cy="743193"/>
          </a:xfrm>
          <a:prstGeom prst="rect">
            <a:avLst/>
          </a:prstGeom>
        </p:spPr>
      </p:pic>
      <p:sp>
        <p:nvSpPr>
          <p:cNvPr id="5" name="Textfeld 4">
            <a:extLst>
              <a:ext uri="{FF2B5EF4-FFF2-40B4-BE49-F238E27FC236}">
                <a16:creationId xmlns:a16="http://schemas.microsoft.com/office/drawing/2014/main" id="{4658CF53-01F6-96E7-C95D-E6DE6F663279}"/>
              </a:ext>
            </a:extLst>
          </p:cNvPr>
          <p:cNvSpPr txBox="1"/>
          <p:nvPr/>
        </p:nvSpPr>
        <p:spPr>
          <a:xfrm>
            <a:off x="838200" y="1414562"/>
            <a:ext cx="10515600" cy="4524315"/>
          </a:xfrm>
          <a:prstGeom prst="rect">
            <a:avLst/>
          </a:prstGeom>
          <a:noFill/>
        </p:spPr>
        <p:txBody>
          <a:bodyPr wrap="square" rtlCol="0">
            <a:spAutoFit/>
          </a:bodyPr>
          <a:lstStyle/>
          <a:p>
            <a:pPr algn="l" fontAlgn="auto" hangingPunct="1">
              <a:buNone/>
            </a:pPr>
            <a:r>
              <a:rPr lang="de-DE" sz="1800" b="1" u="sng"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Chemische Methoden</a:t>
            </a:r>
            <a:endParaRPr lang="de-DE" sz="1800" u="sng"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err="1">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Niclosamid</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Ein </a:t>
            </a:r>
            <a:r>
              <a:rPr lang="de-DE" sz="1800" kern="0" dirty="0" err="1">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Molluskizid</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das gegen Quagga- und Zebramuscheln wirksam ist</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Kaliumchlorid (</a:t>
            </a:r>
            <a:r>
              <a:rPr lang="de-DE" sz="1800" b="1" kern="0" dirty="0" err="1">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Potash</a:t>
            </a: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Dieses Salz stört das Atmungssystem der Muscheln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Kupferverbindungen</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Diese sind giftig für Muscheln, wenn sie aufgenommen werden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err="1">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Zequanox</a:t>
            </a: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Ein biologisches Mittel, das auf einem Bakterienstamm basiert und die Verdauung der Muscheln beeinträchtigt</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algn="l" fontAlgn="auto" hangingPunct="1">
              <a:buNone/>
            </a:pPr>
            <a:r>
              <a:rPr lang="de-DE" sz="1800" b="1" u="sng"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Physikalische Methoden</a:t>
            </a:r>
            <a:endParaRPr lang="de-DE" sz="1800" u="sng"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Benthische Matten</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Große, dunkle Planen, die auf den Boden eines Gewässers gelegt werden, um die Muscheln zu ersticken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Wasserabsenkungen</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Temporäre Absenkung des Wasserspiegels, um die Muscheln auszutrocknen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Font typeface="Arial" panose="020B0604020202020204" pitchFamily="34" charset="0"/>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Manuelle Entfernung</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Physische Entfernung der Muscheln von Oberflächen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algn="l" fontAlgn="auto" hangingPunct="1">
              <a:buNone/>
            </a:pPr>
            <a:r>
              <a:rPr lang="de-DE" sz="1800" b="1" u="sng"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Präventive Maßnahmen</a:t>
            </a:r>
            <a:endParaRPr lang="de-DE" sz="1800" u="sng"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SzPts val="1000"/>
              <a:buFont typeface="Symbol" panose="05050102010706020507" pitchFamily="18" charset="2"/>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Bootsreinigung</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Regelmäßige Reinigung von Booten und Ausrüstung, um die Verschleppung der Muscheln zu verhindern</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fontAlgn="auto" hangingPunct="1">
              <a:buSzPts val="1000"/>
              <a:buFont typeface="Symbol" panose="05050102010706020507" pitchFamily="18" charset="2"/>
              <a:buChar char=""/>
              <a:tabLst>
                <a:tab pos="457200" algn="l"/>
              </a:tabLst>
            </a:pPr>
            <a:r>
              <a:rPr lang="de-DE" sz="1800" b="1"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Informationskampagnen</a:t>
            </a:r>
            <a:r>
              <a:rPr lang="de-DE" sz="1800" kern="0" dirty="0">
                <a:solidFill>
                  <a:srgbClr val="242424"/>
                </a:solidFill>
                <a:effectLst/>
                <a:latin typeface="Segoe UI" panose="020B0502040204020203" pitchFamily="34" charset="0"/>
                <a:ea typeface="Times New Roman" panose="02020603050405020304" pitchFamily="18" charset="0"/>
                <a:cs typeface="Times New Roman" panose="02020603050405020304" pitchFamily="18" charset="0"/>
              </a:rPr>
              <a:t>: Sensibilisierung der Öffentlichkeit und der Bootsbesitzer über die Risiken und Maßnahmen zur Verhinderung der Ausbreitung</a:t>
            </a:r>
            <a:endParaRPr lang="de-DE" sz="1800" kern="1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3" name="Foliennummernplatzhalter 2">
            <a:extLst>
              <a:ext uri="{FF2B5EF4-FFF2-40B4-BE49-F238E27FC236}">
                <a16:creationId xmlns:a16="http://schemas.microsoft.com/office/drawing/2014/main" id="{2E71BF62-1390-9765-FD77-199BE9BEE476}"/>
              </a:ext>
            </a:extLst>
          </p:cNvPr>
          <p:cNvSpPr>
            <a:spLocks noGrp="1"/>
          </p:cNvSpPr>
          <p:nvPr>
            <p:ph type="sldNum" sz="quarter" idx="12"/>
          </p:nvPr>
        </p:nvSpPr>
        <p:spPr/>
        <p:txBody>
          <a:bodyPr/>
          <a:lstStyle/>
          <a:p>
            <a:fld id="{A641AE24-3A4D-4B70-A6B6-674CC0DF4E84}" type="slidenum">
              <a:rPr lang="de-DE" smtClean="0"/>
              <a:t>18</a:t>
            </a:fld>
            <a:endParaRPr lang="de-DE"/>
          </a:p>
        </p:txBody>
      </p:sp>
    </p:spTree>
    <p:extLst>
      <p:ext uri="{BB962C8B-B14F-4D97-AF65-F5344CB8AC3E}">
        <p14:creationId xmlns:p14="http://schemas.microsoft.com/office/powerpoint/2010/main" val="8100595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2157</Words>
  <Application>Microsoft Office PowerPoint</Application>
  <PresentationFormat>Breitbild</PresentationFormat>
  <Paragraphs>228</Paragraphs>
  <Slides>18</Slides>
  <Notes>16</Notes>
  <HiddenSlides>0</HiddenSlides>
  <MMClips>2</MMClips>
  <ScaleCrop>false</ScaleCrop>
  <HeadingPairs>
    <vt:vector size="6" baseType="variant">
      <vt:variant>
        <vt:lpstr>Verwendete Schriftarten</vt:lpstr>
      </vt:variant>
      <vt:variant>
        <vt:i4>10</vt:i4>
      </vt:variant>
      <vt:variant>
        <vt:lpstr>Design</vt:lpstr>
      </vt:variant>
      <vt:variant>
        <vt:i4>1</vt:i4>
      </vt:variant>
      <vt:variant>
        <vt:lpstr>Folientitel</vt:lpstr>
      </vt:variant>
      <vt:variant>
        <vt:i4>18</vt:i4>
      </vt:variant>
    </vt:vector>
  </HeadingPairs>
  <TitlesOfParts>
    <vt:vector size="29" baseType="lpstr">
      <vt:lpstr>Aptos</vt:lpstr>
      <vt:lpstr>Aptos Display</vt:lpstr>
      <vt:lpstr>Arial</vt:lpstr>
      <vt:lpstr>Calibri</vt:lpstr>
      <vt:lpstr>Courier New</vt:lpstr>
      <vt:lpstr>Franklin Gothic</vt:lpstr>
      <vt:lpstr>Segoe UI</vt:lpstr>
      <vt:lpstr>Symbol</vt:lpstr>
      <vt:lpstr>Times New Roman</vt:lpstr>
      <vt:lpstr>Wingdings</vt:lpstr>
      <vt:lpstr>Office</vt:lpstr>
      <vt:lpstr>Quagga- Muschel</vt:lpstr>
      <vt:lpstr>PowerPoint-Präsentation</vt:lpstr>
      <vt:lpstr>Die Quagga-Muschel</vt:lpstr>
      <vt:lpstr>Einschleppung nach Deutschland</vt:lpstr>
      <vt:lpstr>Erstnachweise </vt:lpstr>
      <vt:lpstr>Verbreitung im Plauer See</vt:lpstr>
      <vt:lpstr>Dreikantmuscheln</vt:lpstr>
      <vt:lpstr>Unterscheidungsmerkmale Zebra- und Quaggamuschel</vt:lpstr>
      <vt:lpstr>Auswirkungen auf das Ökosystem</vt:lpstr>
      <vt:lpstr>Auswirkungen auf das Ökosystem</vt:lpstr>
      <vt:lpstr>Die Quagga-Muschel in Europa</vt:lpstr>
      <vt:lpstr>Quagga-Muschel im Bodensee</vt:lpstr>
      <vt:lpstr>PowerPoint-Präsentation</vt:lpstr>
      <vt:lpstr>PowerPoint-Präsentation</vt:lpstr>
      <vt:lpstr>Fazit</vt:lpstr>
      <vt:lpstr>Vielen Dank für Ihre Aufmerksamkeit</vt:lpstr>
      <vt:lpstr>Literatur</vt:lpstr>
      <vt:lpstr>Methoden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Quagga- Muschel</dc:title>
  <dc:creator>Fähse, Melanie | IfAÖ</dc:creator>
  <cp:lastModifiedBy>StALU WM-40d (Herr Cerny)</cp:lastModifiedBy>
  <cp:revision>21</cp:revision>
  <dcterms:created xsi:type="dcterms:W3CDTF">2025-02-28T13:38:01Z</dcterms:created>
  <dcterms:modified xsi:type="dcterms:W3CDTF">2025-03-24T07:39:51Z</dcterms:modified>
</cp:coreProperties>
</file>